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7" r:id="rId5"/>
    <p:sldId id="259" r:id="rId6"/>
    <p:sldId id="260" r:id="rId7"/>
    <p:sldId id="261" r:id="rId8"/>
    <p:sldId id="262" r:id="rId9"/>
    <p:sldId id="263" r:id="rId10"/>
  </p:sldIdLst>
  <p:sldSz cx="6858000" cy="9144000" type="screen4x3"/>
  <p:notesSz cx="6858000" cy="9144000"/>
  <p:defaultTextStyle>
    <a:defPPr>
      <a:defRPr lang="ru-RU"/>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57" d="100"/>
          <a:sy n="57" d="100"/>
        </p:scale>
        <p:origin x="-2160" y="192"/>
      </p:cViewPr>
      <p:guideLst>
        <p:guide orient="horz" pos="2880"/>
        <p:guide pos="21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Замещающая дата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E518E26-6390-437B-94F6-F29A1375EF27}"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Замещающая дата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E518E26-6390-437B-94F6-F29A1375EF27}"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Замещающая дата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E518E26-6390-437B-94F6-F29A1375EF27}"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Замещающая дата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E518E26-6390-437B-94F6-F29A1375EF27}"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Замещающая дата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E518E26-6390-437B-94F6-F29A1375EF27}"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Замещающая дата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E518E26-6390-437B-94F6-F29A1375EF27}"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Замещающая дата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E518E26-6390-437B-94F6-F29A1375EF27}"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Замещающий нижний колонтитул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Замещающий номер слайда 8"/>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Замещающая дата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E518E26-6390-437B-94F6-F29A1375EF27}"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Замещающий нижний колонтитул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Замещающий номер слайда 4"/>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E518E26-6390-437B-94F6-F29A1375EF27}"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Замещающий нижний колонтитул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Замещающий номер слайда 3"/>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Замещающая дата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E518E26-6390-437B-94F6-F29A1375EF27}"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Замещающая дата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5E518E26-6390-437B-94F6-F29A1375EF27}"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p>
            <a:pPr lvl="0" eaLnBrk="1" hangingPunct="1">
              <a:buNone/>
            </a:pPr>
            <a:fld id="{9A0DB2DC-4C9A-4742-B13C-FB6460FD3503}" type="slidenum">
              <a:rPr lang="ru-RU" dirty="0"/>
            </a:fld>
            <a:endParaRPr lang="ru-RU"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Заголовок 1"/>
          <p:cNvSpPr>
            <a:spLocks noGrp="1"/>
          </p:cNvSpPr>
          <p:nvPr>
            <p:ph type="title"/>
          </p:nvPr>
        </p:nvSpPr>
        <p:spPr>
          <a:xfrm>
            <a:off x="342900" y="366713"/>
            <a:ext cx="6172200" cy="1524000"/>
          </a:xfrm>
          <a:prstGeom prst="rect">
            <a:avLst/>
          </a:prstGeom>
          <a:noFill/>
          <a:ln w="9525">
            <a:noFill/>
          </a:ln>
        </p:spPr>
        <p:txBody>
          <a:bodyPr anchor="ctr" anchorCtr="0"/>
          <a:p>
            <a:pPr lvl="0"/>
            <a:r>
              <a:rPr dirty="0"/>
              <a:t>Образец заголовка</a:t>
            </a:r>
            <a:endParaRPr dirty="0"/>
          </a:p>
        </p:txBody>
      </p:sp>
      <p:sp>
        <p:nvSpPr>
          <p:cNvPr id="1027" name="Текст 2"/>
          <p:cNvSpPr>
            <a:spLocks noGrp="1"/>
          </p:cNvSpPr>
          <p:nvPr>
            <p:ph type="body" idx="1"/>
          </p:nvPr>
        </p:nvSpPr>
        <p:spPr>
          <a:xfrm>
            <a:off x="342900" y="2133600"/>
            <a:ext cx="6172200" cy="6034088"/>
          </a:xfrm>
          <a:prstGeom prst="rect">
            <a:avLst/>
          </a:prstGeom>
          <a:noFill/>
          <a:ln w="9525">
            <a:noFill/>
          </a:ln>
        </p:spPr>
        <p:txBody>
          <a:bodyPr/>
          <a:p>
            <a:pPr lvl="0"/>
            <a:r>
              <a:rPr dirty="0"/>
              <a:t>Образец текста</a:t>
            </a:r>
            <a:endParaRPr dirty="0"/>
          </a:p>
          <a:p>
            <a:pPr lvl="1"/>
            <a:r>
              <a:rPr dirty="0"/>
              <a:t>Второй уровень</a:t>
            </a:r>
            <a:endParaRPr dirty="0"/>
          </a:p>
          <a:p>
            <a:pPr lvl="2"/>
            <a:r>
              <a:rPr dirty="0"/>
              <a:t>Третий уровень</a:t>
            </a:r>
            <a:endParaRPr dirty="0"/>
          </a:p>
          <a:p>
            <a:pPr lvl="3"/>
            <a:r>
              <a:rPr dirty="0"/>
              <a:t>Четвертый уровень</a:t>
            </a:r>
            <a:endParaRPr dirty="0"/>
          </a:p>
          <a:p>
            <a:pPr lvl="4"/>
            <a:r>
              <a:rPr dirty="0"/>
              <a:t>Пятый уровень</a:t>
            </a:r>
            <a:endParaRPr dirty="0"/>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E518E26-6390-437B-94F6-F29A1375EF27}"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ru-RU" dirty="0"/>
            </a:fld>
            <a:endParaRPr 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https://catherineasquithgallery.com/uploads/posts/2021-02/1614328409_25-p-svetlo-raduzhnii-fon-27.jpg"/>
          <p:cNvPicPr>
            <a:picLocks noChangeAspect="1"/>
          </p:cNvPicPr>
          <p:nvPr/>
        </p:nvPicPr>
        <p:blipFill>
          <a:blip r:embed="rId1"/>
          <a:stretch>
            <a:fillRect/>
          </a:stretch>
        </p:blipFill>
        <p:spPr>
          <a:xfrm>
            <a:off x="0" y="0"/>
            <a:ext cx="6858000" cy="9144000"/>
          </a:xfrm>
          <a:prstGeom prst="rect">
            <a:avLst/>
          </a:prstGeom>
          <a:noFill/>
          <a:ln w="9525">
            <a:noFill/>
          </a:ln>
        </p:spPr>
      </p:pic>
      <p:pic>
        <p:nvPicPr>
          <p:cNvPr id="2051" name="Picture 10" descr="http://clipart-library.com/img/2020167.png"/>
          <p:cNvPicPr>
            <a:picLocks noChangeAspect="1"/>
          </p:cNvPicPr>
          <p:nvPr/>
        </p:nvPicPr>
        <p:blipFill>
          <a:blip r:embed="rId2">
            <a:clrChange>
              <a:clrFrom>
                <a:srgbClr val="FFFFFF"/>
              </a:clrFrom>
              <a:clrTo>
                <a:srgbClr val="FFFFFF">
                  <a:alpha val="0"/>
                </a:srgbClr>
              </a:clrTo>
            </a:clrChange>
          </a:blip>
          <a:stretch>
            <a:fillRect/>
          </a:stretch>
        </p:blipFill>
        <p:spPr>
          <a:xfrm>
            <a:off x="0" y="0"/>
            <a:ext cx="6858000" cy="9144000"/>
          </a:xfrm>
          <a:prstGeom prst="rect">
            <a:avLst/>
          </a:prstGeom>
          <a:noFill/>
          <a:ln w="9525">
            <a:noFill/>
          </a:ln>
        </p:spPr>
      </p:pic>
      <p:pic>
        <p:nvPicPr>
          <p:cNvPr id="2052" name="Picture 12" descr="https://ds05.infourok.ru/uploads/ex/0111/000b4bb0-c493d49d/hello_html_m7de632fe.jpg"/>
          <p:cNvPicPr>
            <a:picLocks noChangeAspect="1"/>
          </p:cNvPicPr>
          <p:nvPr/>
        </p:nvPicPr>
        <p:blipFill>
          <a:blip r:embed="rId3">
            <a:clrChange>
              <a:clrFrom>
                <a:srgbClr val="FEFEFC"/>
              </a:clrFrom>
              <a:clrTo>
                <a:srgbClr val="FEFEFC">
                  <a:alpha val="0"/>
                </a:srgbClr>
              </a:clrTo>
            </a:clrChange>
          </a:blip>
          <a:stretch>
            <a:fillRect/>
          </a:stretch>
        </p:blipFill>
        <p:spPr>
          <a:xfrm>
            <a:off x="981075" y="3779838"/>
            <a:ext cx="4954588" cy="4954587"/>
          </a:xfrm>
          <a:prstGeom prst="rect">
            <a:avLst/>
          </a:prstGeom>
          <a:noFill/>
          <a:ln w="9525">
            <a:noFill/>
          </a:ln>
        </p:spPr>
      </p:pic>
      <p:sp>
        <p:nvSpPr>
          <p:cNvPr id="2053" name="TextBox 9"/>
          <p:cNvSpPr txBox="1"/>
          <p:nvPr/>
        </p:nvSpPr>
        <p:spPr>
          <a:xfrm>
            <a:off x="404813" y="755650"/>
            <a:ext cx="5832475" cy="4030980"/>
          </a:xfrm>
          <a:prstGeom prst="rect">
            <a:avLst/>
          </a:prstGeom>
          <a:noFill/>
          <a:ln w="9525">
            <a:noFill/>
          </a:ln>
        </p:spPr>
        <p:txBody>
          <a:bodyPr>
            <a:spAutoFit/>
          </a:bodyPr>
          <a:p>
            <a:pPr algn="ctr"/>
            <a:endParaRPr sz="2800" b="1" i="1" dirty="0">
              <a:solidFill>
                <a:srgbClr val="002060"/>
              </a:solidFill>
              <a:latin typeface="Book Antiqua" panose="02040602050305030304" pitchFamily="18" charset="0"/>
              <a:cs typeface="Times New Roman" panose="02020603050405020304" pitchFamily="18" charset="0"/>
            </a:endParaRPr>
          </a:p>
          <a:p>
            <a:pPr algn="ctr"/>
            <a:endParaRPr sz="2800" b="1" i="1" dirty="0">
              <a:solidFill>
                <a:srgbClr val="002060"/>
              </a:solidFill>
              <a:latin typeface="Book Antiqua" panose="02040602050305030304" pitchFamily="18" charset="0"/>
              <a:cs typeface="Times New Roman" panose="02020603050405020304" pitchFamily="18" charset="0"/>
            </a:endParaRPr>
          </a:p>
          <a:p>
            <a:pPr algn="ctr"/>
            <a:r>
              <a:rPr sz="2800" b="1" i="1" dirty="0">
                <a:solidFill>
                  <a:srgbClr val="002060"/>
                </a:solidFill>
                <a:latin typeface="Book Antiqua" panose="02040602050305030304" pitchFamily="18" charset="0"/>
                <a:cs typeface="Times New Roman" panose="02020603050405020304" pitchFamily="18" charset="0"/>
              </a:rPr>
              <a:t>Консультация  для родителей</a:t>
            </a:r>
            <a:endParaRPr sz="2800" b="1" i="1" dirty="0">
              <a:solidFill>
                <a:srgbClr val="002060"/>
              </a:solidFill>
              <a:latin typeface="Book Antiqua" panose="02040602050305030304" pitchFamily="18" charset="0"/>
              <a:cs typeface="Times New Roman" panose="02020603050405020304" pitchFamily="18" charset="0"/>
            </a:endParaRPr>
          </a:p>
          <a:p>
            <a:pPr algn="ctr"/>
            <a:r>
              <a:rPr sz="2800" b="1" i="1" dirty="0">
                <a:solidFill>
                  <a:srgbClr val="002060"/>
                </a:solidFill>
                <a:latin typeface="Book Antiqua" panose="02040602050305030304" pitchFamily="18" charset="0"/>
                <a:cs typeface="Times New Roman" panose="02020603050405020304" pitchFamily="18" charset="0"/>
              </a:rPr>
              <a:t> на тему:</a:t>
            </a:r>
            <a:endParaRPr sz="2800" b="1" i="1" dirty="0">
              <a:solidFill>
                <a:srgbClr val="002060"/>
              </a:solidFill>
              <a:latin typeface="Book Antiqua" panose="02040602050305030304" pitchFamily="18" charset="0"/>
              <a:cs typeface="Times New Roman" panose="02020603050405020304" pitchFamily="18" charset="0"/>
            </a:endParaRPr>
          </a:p>
          <a:p>
            <a:pPr algn="ctr"/>
            <a:endParaRPr b="1" i="1" dirty="0">
              <a:solidFill>
                <a:srgbClr val="002060"/>
              </a:solidFill>
              <a:latin typeface="Book Antiqua" panose="02040602050305030304" pitchFamily="18" charset="0"/>
              <a:cs typeface="Times New Roman" panose="02020603050405020304" pitchFamily="18" charset="0"/>
            </a:endParaRPr>
          </a:p>
          <a:p>
            <a:pPr algn="ctr"/>
            <a:r>
              <a:rPr sz="3600" b="1" i="1" dirty="0">
                <a:solidFill>
                  <a:srgbClr val="C00000"/>
                </a:solidFill>
                <a:latin typeface="Book Antiqua" panose="02040602050305030304" pitchFamily="18" charset="0"/>
                <a:cs typeface="Times New Roman" panose="02020603050405020304" pitchFamily="18" charset="0"/>
              </a:rPr>
              <a:t>«Артикуляционная гимнастика </a:t>
            </a:r>
            <a:endParaRPr sz="3600" b="1" i="1" dirty="0">
              <a:solidFill>
                <a:srgbClr val="C00000"/>
              </a:solidFill>
              <a:latin typeface="Book Antiqua" panose="02040602050305030304" pitchFamily="18" charset="0"/>
              <a:cs typeface="Times New Roman" panose="02020603050405020304" pitchFamily="18" charset="0"/>
            </a:endParaRPr>
          </a:p>
          <a:p>
            <a:pPr algn="ctr"/>
            <a:r>
              <a:rPr sz="3600" b="1" i="1" dirty="0">
                <a:solidFill>
                  <a:srgbClr val="C00000"/>
                </a:solidFill>
                <a:latin typeface="Book Antiqua" panose="02040602050305030304" pitchFamily="18" charset="0"/>
                <a:cs typeface="Times New Roman" panose="02020603050405020304" pitchFamily="18" charset="0"/>
              </a:rPr>
              <a:t>в домашних условиях»</a:t>
            </a:r>
            <a:endParaRPr sz="3600" b="1" i="1" dirty="0">
              <a:solidFill>
                <a:srgbClr val="C00000"/>
              </a:solidFill>
              <a:latin typeface="Book Antiqua" panose="02040602050305030304" pitchFamily="18" charset="0"/>
              <a:cs typeface="Times New Roman" panose="02020603050405020304" pitchFamily="18" charset="0"/>
            </a:endParaRPr>
          </a:p>
          <a:p>
            <a:endParaRPr dirty="0">
              <a:latin typeface="Calibri" panose="020F0502020204030204" pitchFamily="34" charset="0"/>
            </a:endParaRPr>
          </a:p>
        </p:txBody>
      </p:sp>
      <p:sp>
        <p:nvSpPr>
          <p:cNvPr id="2054" name="TextBox 5"/>
          <p:cNvSpPr txBox="1"/>
          <p:nvPr/>
        </p:nvSpPr>
        <p:spPr>
          <a:xfrm>
            <a:off x="548640" y="179070"/>
            <a:ext cx="5329555" cy="779145"/>
          </a:xfrm>
          <a:prstGeom prst="rect">
            <a:avLst/>
          </a:prstGeom>
          <a:noFill/>
          <a:ln w="9525">
            <a:noFill/>
          </a:ln>
        </p:spPr>
        <p:txBody>
          <a:bodyPr>
            <a:noAutofit/>
          </a:bodyPr>
          <a:p>
            <a:pPr algn="ctr"/>
            <a:endParaRPr lang="en-US" altLang="en-US" sz="1400" b="1" dirty="0">
              <a:latin typeface="Times New Roman" panose="02020603050405020304" pitchFamily="18" charset="0"/>
              <a:ea typeface="Times New Roman" panose="02020603050405020304" pitchFamily="18" charset="0"/>
            </a:endParaRPr>
          </a:p>
          <a:p>
            <a:pPr algn="ctr"/>
            <a:r>
              <a:rPr lang="en-US" altLang="en-US" sz="1400" b="1" dirty="0">
                <a:latin typeface="Times New Roman" panose="02020603050405020304" pitchFamily="18" charset="0"/>
                <a:ea typeface="Times New Roman" panose="02020603050405020304" pitchFamily="18" charset="0"/>
              </a:rPr>
              <a:t>Департамент</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образования</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администрации</a:t>
            </a:r>
            <a:endParaRPr lang="en-US" altLang="en-US" sz="1400" b="1" dirty="0">
              <a:latin typeface="Times New Roman" panose="02020603050405020304" pitchFamily="18" charset="0"/>
              <a:ea typeface="Times New Roman" panose="02020603050405020304" pitchFamily="18" charset="0"/>
            </a:endParaRPr>
          </a:p>
          <a:p>
            <a:pPr algn="ctr"/>
            <a:r>
              <a:rPr lang="en-US" altLang="en-US" sz="1400" b="1" dirty="0">
                <a:latin typeface="Times New Roman" panose="02020603050405020304" pitchFamily="18" charset="0"/>
                <a:ea typeface="Times New Roman" panose="02020603050405020304" pitchFamily="18" charset="0"/>
              </a:rPr>
              <a:t>Старооскольского</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городского</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округа</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Белгородской</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области</a:t>
            </a:r>
            <a:endParaRPr lang="en-US" altLang="en-US" sz="1400" b="1" dirty="0">
              <a:latin typeface="Times New Roman" panose="02020603050405020304" pitchFamily="18" charset="0"/>
              <a:ea typeface="Times New Roman" panose="02020603050405020304" pitchFamily="18" charset="0"/>
            </a:endParaRPr>
          </a:p>
          <a:p>
            <a:pPr algn="ctr"/>
            <a:r>
              <a:rPr lang="en-US" altLang="en-US" sz="1400" b="1" dirty="0">
                <a:latin typeface="Times New Roman" panose="02020603050405020304" pitchFamily="18" charset="0"/>
                <a:ea typeface="Times New Roman" panose="02020603050405020304" pitchFamily="18" charset="0"/>
              </a:rPr>
              <a:t>Муниципальное</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бюджетное</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дошкольное</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образовательное</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учреждение</a:t>
            </a:r>
            <a:endParaRPr lang="en-US" altLang="en-US" sz="1400" b="1" dirty="0">
              <a:latin typeface="Times New Roman" panose="02020603050405020304" pitchFamily="18" charset="0"/>
              <a:ea typeface="Times New Roman" panose="02020603050405020304" pitchFamily="18" charset="0"/>
            </a:endParaRPr>
          </a:p>
          <a:p>
            <a:pPr algn="ctr"/>
            <a:r>
              <a:rPr lang="en-US" altLang="en-US" sz="1400" b="1" dirty="0">
                <a:latin typeface="Times New Roman" panose="02020603050405020304" pitchFamily="18" charset="0"/>
                <a:ea typeface="Times New Roman" panose="02020603050405020304" pitchFamily="18" charset="0"/>
              </a:rPr>
              <a:t>детский</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сад</a:t>
            </a:r>
            <a:r>
              <a:rPr lang="en-US" altLang="ru-RU" sz="1400" b="1" dirty="0">
                <a:latin typeface="Times New Roman" panose="02020603050405020304" pitchFamily="18" charset="0"/>
                <a:ea typeface="Times New Roman" panose="02020603050405020304" pitchFamily="18" charset="0"/>
              </a:rPr>
              <a:t> </a:t>
            </a:r>
            <a:r>
              <a:rPr lang="" altLang="en-US" sz="1400" b="1" dirty="0">
                <a:latin typeface="Times New Roman" panose="02020603050405020304" pitchFamily="18" charset="0"/>
                <a:ea typeface="Times New Roman" panose="02020603050405020304" pitchFamily="18" charset="0"/>
              </a:rPr>
              <a:t>№</a:t>
            </a:r>
            <a:r>
              <a:rPr lang="en-US" altLang="ru-RU" sz="1400" b="1" dirty="0">
                <a:latin typeface="Times New Roman" panose="02020603050405020304" pitchFamily="18" charset="0"/>
                <a:ea typeface="Times New Roman" panose="02020603050405020304" pitchFamily="18" charset="0"/>
              </a:rPr>
              <a:t> 42 </a:t>
            </a:r>
            <a:r>
              <a:rPr lang="" altLang="en-US" sz="1400" b="1" dirty="0">
                <a:latin typeface="Times New Roman" panose="02020603050405020304" pitchFamily="18" charset="0"/>
                <a:ea typeface="Times New Roman" panose="02020603050405020304" pitchFamily="18" charset="0"/>
              </a:rPr>
              <a:t>«</a:t>
            </a:r>
            <a:r>
              <a:rPr lang="en-US" altLang="en-US" sz="1400" b="1" dirty="0">
                <a:latin typeface="Times New Roman" panose="02020603050405020304" pitchFamily="18" charset="0"/>
                <a:ea typeface="Times New Roman" panose="02020603050405020304" pitchFamily="18" charset="0"/>
              </a:rPr>
              <a:t>Малинка</a:t>
            </a:r>
            <a:r>
              <a:rPr lang="" altLang="en-US" sz="1400" b="1" dirty="0">
                <a:latin typeface="Times New Roman" panose="02020603050405020304" pitchFamily="18" charset="0"/>
                <a:ea typeface="Times New Roman" panose="02020603050405020304" pitchFamily="18" charset="0"/>
              </a:rPr>
              <a:t>»</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Старооскольского</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городского</a:t>
            </a:r>
            <a:r>
              <a:rPr lang="en-US" altLang="ru-RU" sz="1400" b="1" dirty="0">
                <a:latin typeface="Times New Roman" panose="02020603050405020304" pitchFamily="18" charset="0"/>
                <a:ea typeface="Times New Roman" panose="02020603050405020304" pitchFamily="18" charset="0"/>
              </a:rPr>
              <a:t> </a:t>
            </a:r>
            <a:r>
              <a:rPr lang="en-US" altLang="en-US" sz="1400" b="1" dirty="0">
                <a:latin typeface="Times New Roman" panose="02020603050405020304" pitchFamily="18" charset="0"/>
                <a:ea typeface="Times New Roman" panose="02020603050405020304" pitchFamily="18" charset="0"/>
              </a:rPr>
              <a:t>округа</a:t>
            </a:r>
            <a:endParaRPr lang="en-US" altLang="en-US" sz="1400" b="1" dirty="0">
              <a:latin typeface="Times New Roman" panose="02020603050405020304" pitchFamily="18" charset="0"/>
              <a:ea typeface="Times New Roman" panose="02020603050405020304" pitchFamily="18" charset="0"/>
            </a:endParaRPr>
          </a:p>
          <a:p>
            <a:pPr algn="ctr"/>
            <a:endParaRPr sz="1400" b="1" dirty="0">
              <a:latin typeface="Times New Roman" panose="02020603050405020304" pitchFamily="18" charset="0"/>
              <a:ea typeface="Times New Roman" panose="02020603050405020304" pitchFamily="18" charset="0"/>
            </a:endParaRPr>
          </a:p>
        </p:txBody>
      </p:sp>
      <p:sp>
        <p:nvSpPr>
          <p:cNvPr id="2055" name="TextBox 6"/>
          <p:cNvSpPr txBox="1"/>
          <p:nvPr/>
        </p:nvSpPr>
        <p:spPr>
          <a:xfrm>
            <a:off x="3141663" y="8172450"/>
            <a:ext cx="3311525" cy="306705"/>
          </a:xfrm>
          <a:prstGeom prst="rect">
            <a:avLst/>
          </a:prstGeom>
          <a:noFill/>
          <a:ln w="9525">
            <a:noFill/>
          </a:ln>
        </p:spPr>
        <p:txBody>
          <a:bodyPr>
            <a:spAutoFit/>
          </a:bodyPr>
          <a:p>
            <a:pPr algn="r"/>
            <a:r>
              <a:rPr lang="ru-RU" sz="1400" b="1" dirty="0">
                <a:latin typeface="Times New Roman" panose="02020603050405020304" pitchFamily="18" charset="0"/>
                <a:cs typeface="Times New Roman" panose="02020603050405020304" pitchFamily="18" charset="0"/>
              </a:rPr>
              <a:t>Подготовила:Чугунова Л.Е</a:t>
            </a:r>
            <a:r>
              <a:rPr sz="1400" b="1" dirty="0">
                <a:latin typeface="Times New Roman" panose="02020603050405020304" pitchFamily="18" charset="0"/>
                <a:cs typeface="Times New Roman" panose="02020603050405020304" pitchFamily="18" charset="0"/>
              </a:rPr>
              <a:t>.</a:t>
            </a:r>
            <a:endParaRPr sz="14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descr="https://catherineasquithgallery.com/uploads/posts/2021-02/1614328409_25-p-svetlo-raduzhnii-fon-27.jpg"/>
          <p:cNvPicPr>
            <a:picLocks noChangeAspect="1"/>
          </p:cNvPicPr>
          <p:nvPr/>
        </p:nvPicPr>
        <p:blipFill>
          <a:blip r:embed="rId1"/>
          <a:stretch>
            <a:fillRect/>
          </a:stretch>
        </p:blipFill>
        <p:spPr>
          <a:xfrm>
            <a:off x="0" y="0"/>
            <a:ext cx="6858000" cy="9144000"/>
          </a:xfrm>
          <a:prstGeom prst="rect">
            <a:avLst/>
          </a:prstGeom>
          <a:noFill/>
          <a:ln w="9525">
            <a:noFill/>
          </a:ln>
        </p:spPr>
      </p:pic>
      <p:pic>
        <p:nvPicPr>
          <p:cNvPr id="3075" name="Picture 10" descr="http://clipart-library.com/img/2020167.png"/>
          <p:cNvPicPr>
            <a:picLocks noChangeAspect="1"/>
          </p:cNvPicPr>
          <p:nvPr/>
        </p:nvPicPr>
        <p:blipFill>
          <a:blip r:embed="rId2">
            <a:clrChange>
              <a:clrFrom>
                <a:srgbClr val="FFFFFF"/>
              </a:clrFrom>
              <a:clrTo>
                <a:srgbClr val="FFFFFF">
                  <a:alpha val="0"/>
                </a:srgbClr>
              </a:clrTo>
            </a:clrChange>
          </a:blip>
          <a:stretch>
            <a:fillRect/>
          </a:stretch>
        </p:blipFill>
        <p:spPr>
          <a:xfrm>
            <a:off x="0" y="0"/>
            <a:ext cx="6858000" cy="9144000"/>
          </a:xfrm>
          <a:prstGeom prst="rect">
            <a:avLst/>
          </a:prstGeom>
          <a:noFill/>
          <a:ln w="9525">
            <a:noFill/>
          </a:ln>
        </p:spPr>
      </p:pic>
      <p:sp>
        <p:nvSpPr>
          <p:cNvPr id="3076" name="TextBox 3"/>
          <p:cNvSpPr txBox="1"/>
          <p:nvPr/>
        </p:nvSpPr>
        <p:spPr>
          <a:xfrm>
            <a:off x="476250" y="395288"/>
            <a:ext cx="5976938" cy="6216650"/>
          </a:xfrm>
          <a:prstGeom prst="rect">
            <a:avLst/>
          </a:prstGeom>
          <a:noFill/>
          <a:ln w="9525">
            <a:noFill/>
          </a:ln>
        </p:spPr>
        <p:txBody>
          <a:bodyPr>
            <a:spAutoFit/>
          </a:bodyPr>
          <a:p>
            <a:pPr algn="ctr"/>
            <a:r>
              <a:rPr sz="2800" b="1" i="1" dirty="0">
                <a:solidFill>
                  <a:srgbClr val="C00000"/>
                </a:solidFill>
                <a:latin typeface="Book Antiqua" panose="02040602050305030304" pitchFamily="18" charset="0"/>
              </a:rPr>
              <a:t>Для чего нужно заниматься артикуляционной гимнастикой? </a:t>
            </a:r>
            <a:endParaRPr sz="2800" b="1" i="1" dirty="0">
              <a:solidFill>
                <a:srgbClr val="C00000"/>
              </a:solidFill>
              <a:latin typeface="Book Antiqua" panose="02040602050305030304" pitchFamily="18" charset="0"/>
            </a:endParaRPr>
          </a:p>
          <a:p>
            <a:pPr algn="just"/>
            <a:endParaRPr b="1" dirty="0">
              <a:latin typeface="Book Antiqua" panose="02040602050305030304" pitchFamily="18" charset="0"/>
            </a:endParaRPr>
          </a:p>
          <a:p>
            <a:pPr algn="just"/>
            <a:r>
              <a:rPr b="1" dirty="0">
                <a:latin typeface="Book Antiqua" panose="02040602050305030304" pitchFamily="18" charset="0"/>
              </a:rPr>
              <a:t>Почти все родители знают, что гимнастика для рук и ног нужна для того, чтобы их дети стали ловкими и сильными. </a:t>
            </a:r>
            <a:endParaRPr b="1" dirty="0">
              <a:latin typeface="Book Antiqua" panose="02040602050305030304" pitchFamily="18" charset="0"/>
            </a:endParaRPr>
          </a:p>
          <a:p>
            <a:pPr algn="just"/>
            <a:endParaRPr b="1" dirty="0">
              <a:latin typeface="Book Antiqua" panose="02040602050305030304" pitchFamily="18" charset="0"/>
            </a:endParaRPr>
          </a:p>
          <a:p>
            <a:pPr algn="just"/>
            <a:r>
              <a:rPr b="1" dirty="0">
                <a:latin typeface="Book Antiqua" panose="02040602050305030304" pitchFamily="18" charset="0"/>
              </a:rPr>
              <a:t>А то, что язык - главная мышца органов речи и для него гимнастика просто необходима, знают не все. </a:t>
            </a:r>
            <a:endParaRPr b="1" dirty="0">
              <a:latin typeface="Book Antiqua" panose="02040602050305030304" pitchFamily="18" charset="0"/>
            </a:endParaRPr>
          </a:p>
          <a:p>
            <a:pPr algn="just"/>
            <a:endParaRPr b="1" dirty="0">
              <a:latin typeface="Book Antiqua" panose="02040602050305030304" pitchFamily="18" charset="0"/>
            </a:endParaRPr>
          </a:p>
          <a:p>
            <a:pPr algn="just"/>
            <a:r>
              <a:rPr b="1" dirty="0">
                <a:latin typeface="Book Antiqua" panose="02040602050305030304" pitchFamily="18" charset="0"/>
              </a:rPr>
              <a:t>Для правильного звукопроизношения язык должен быть достаточно хорошо развит. </a:t>
            </a:r>
            <a:endParaRPr b="1" dirty="0">
              <a:latin typeface="Book Antiqua" panose="02040602050305030304" pitchFamily="18" charset="0"/>
            </a:endParaRPr>
          </a:p>
          <a:p>
            <a:pPr algn="just"/>
            <a:endParaRPr b="1" dirty="0">
              <a:latin typeface="Book Antiqua" panose="02040602050305030304" pitchFamily="18" charset="0"/>
            </a:endParaRPr>
          </a:p>
          <a:p>
            <a:pPr algn="just"/>
            <a:r>
              <a:rPr b="1" dirty="0">
                <a:latin typeface="Book Antiqua" panose="02040602050305030304" pitchFamily="18" charset="0"/>
              </a:rPr>
              <a:t>Для профилактики возникновения дефектов в произношении звуков, а также для того, чтобы смягчить остроту этих недостатков, облегчить формирование правильного звукопроизношения необходимо начать заниматься артикуляционной гимнастикой как можно раньше.</a:t>
            </a:r>
            <a:endParaRPr b="1" dirty="0">
              <a:latin typeface="Book Antiqua" panose="02040602050305030304" pitchFamily="18" charset="0"/>
            </a:endParaRPr>
          </a:p>
          <a:p>
            <a:endParaRPr dirty="0">
              <a:latin typeface="Calibri" panose="020F0502020204030204" pitchFamily="34" charset="0"/>
            </a:endParaRPr>
          </a:p>
        </p:txBody>
      </p:sp>
      <p:pic>
        <p:nvPicPr>
          <p:cNvPr id="3077" name="Picture 2" descr="https://yourspeech.ru/wp-content/uploads/2016/08/yourspeechru_462.jpg"/>
          <p:cNvPicPr>
            <a:picLocks noChangeAspect="1"/>
          </p:cNvPicPr>
          <p:nvPr/>
        </p:nvPicPr>
        <p:blipFill>
          <a:blip r:embed="rId3">
            <a:clrChange>
              <a:clrFrom>
                <a:srgbClr val="FEFEFE"/>
              </a:clrFrom>
              <a:clrTo>
                <a:srgbClr val="FEFEFE">
                  <a:alpha val="0"/>
                </a:srgbClr>
              </a:clrTo>
            </a:clrChange>
          </a:blip>
          <a:stretch>
            <a:fillRect/>
          </a:stretch>
        </p:blipFill>
        <p:spPr>
          <a:xfrm>
            <a:off x="765175" y="6227763"/>
            <a:ext cx="5422900" cy="2535237"/>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https://catherineasquithgallery.com/uploads/posts/2021-02/1614328409_25-p-svetlo-raduzhnii-fon-27.jpg"/>
          <p:cNvPicPr>
            <a:picLocks noChangeAspect="1"/>
          </p:cNvPicPr>
          <p:nvPr/>
        </p:nvPicPr>
        <p:blipFill>
          <a:blip r:embed="rId1"/>
          <a:stretch>
            <a:fillRect/>
          </a:stretch>
        </p:blipFill>
        <p:spPr>
          <a:xfrm>
            <a:off x="0" y="0"/>
            <a:ext cx="6858000" cy="9144000"/>
          </a:xfrm>
          <a:prstGeom prst="rect">
            <a:avLst/>
          </a:prstGeom>
          <a:noFill/>
          <a:ln w="9525">
            <a:noFill/>
          </a:ln>
        </p:spPr>
      </p:pic>
      <p:pic>
        <p:nvPicPr>
          <p:cNvPr id="4099" name="Picture 10" descr="http://clipart-library.com/img/2020167.png"/>
          <p:cNvPicPr>
            <a:picLocks noChangeAspect="1"/>
          </p:cNvPicPr>
          <p:nvPr/>
        </p:nvPicPr>
        <p:blipFill>
          <a:blip r:embed="rId2">
            <a:clrChange>
              <a:clrFrom>
                <a:srgbClr val="FFFFFF"/>
              </a:clrFrom>
              <a:clrTo>
                <a:srgbClr val="FFFFFF">
                  <a:alpha val="0"/>
                </a:srgbClr>
              </a:clrTo>
            </a:clrChange>
          </a:blip>
          <a:stretch>
            <a:fillRect/>
          </a:stretch>
        </p:blipFill>
        <p:spPr>
          <a:xfrm>
            <a:off x="0" y="0"/>
            <a:ext cx="6858000" cy="9144000"/>
          </a:xfrm>
          <a:prstGeom prst="rect">
            <a:avLst/>
          </a:prstGeom>
          <a:noFill/>
          <a:ln w="9525">
            <a:noFill/>
          </a:ln>
        </p:spPr>
      </p:pic>
      <p:sp>
        <p:nvSpPr>
          <p:cNvPr id="4100" name="TextBox 3"/>
          <p:cNvSpPr txBox="1"/>
          <p:nvPr/>
        </p:nvSpPr>
        <p:spPr>
          <a:xfrm>
            <a:off x="404813" y="468313"/>
            <a:ext cx="5976937" cy="4984750"/>
          </a:xfrm>
          <a:prstGeom prst="rect">
            <a:avLst/>
          </a:prstGeom>
          <a:noFill/>
          <a:ln w="9525">
            <a:noFill/>
          </a:ln>
        </p:spPr>
        <p:txBody>
          <a:bodyPr>
            <a:spAutoFit/>
          </a:bodyPr>
          <a:p>
            <a:pPr algn="ctr"/>
            <a:r>
              <a:rPr sz="2800" b="1" i="1" dirty="0">
                <a:solidFill>
                  <a:srgbClr val="C00000"/>
                </a:solidFill>
                <a:latin typeface="Book Antiqua" panose="02040602050305030304" pitchFamily="18" charset="0"/>
              </a:rPr>
              <a:t>Что будет, если регулярно заниматься артикуляционной гимнастикой?</a:t>
            </a:r>
            <a:endParaRPr sz="2800" b="1" i="1" dirty="0">
              <a:solidFill>
                <a:srgbClr val="C00000"/>
              </a:solidFill>
              <a:latin typeface="Book Antiqua" panose="02040602050305030304" pitchFamily="18" charset="0"/>
            </a:endParaRPr>
          </a:p>
          <a:p>
            <a:pPr algn="just"/>
            <a:r>
              <a:rPr b="1" dirty="0">
                <a:latin typeface="Book Antiqua" panose="02040602050305030304" pitchFamily="18" charset="0"/>
              </a:rPr>
              <a:t>Бытует мнение, что артикуляционная гимнастика – это не столь важное, несерьёзное занятие, которым можно и не заниматься. Однако, это не так.</a:t>
            </a:r>
            <a:endParaRPr b="1" dirty="0">
              <a:latin typeface="Book Antiqua" panose="02040602050305030304" pitchFamily="18" charset="0"/>
            </a:endParaRPr>
          </a:p>
          <a:p>
            <a:pPr algn="just"/>
            <a:r>
              <a:rPr b="1" dirty="0">
                <a:latin typeface="Book Antiqua" panose="02040602050305030304" pitchFamily="18" charset="0"/>
              </a:rPr>
              <a:t>Систематичное выполнение артикуляционных упражнений позволяет:</a:t>
            </a:r>
            <a:endParaRPr b="1" dirty="0">
              <a:latin typeface="Book Antiqua" panose="02040602050305030304" pitchFamily="18" charset="0"/>
            </a:endParaRPr>
          </a:p>
          <a:p>
            <a:pPr algn="just">
              <a:buFont typeface="Wingdings" panose="05000000000000000000" pitchFamily="2" charset="2"/>
              <a:buChar char="q"/>
            </a:pPr>
            <a:r>
              <a:rPr b="1" dirty="0">
                <a:latin typeface="Book Antiqua" panose="02040602050305030304" pitchFamily="18" charset="0"/>
              </a:rPr>
              <a:t> подготовить артикуляционный аппарат к самостоятельному становлению произношения звуков;</a:t>
            </a:r>
            <a:endParaRPr b="1" dirty="0">
              <a:latin typeface="Book Antiqua" panose="02040602050305030304" pitchFamily="18" charset="0"/>
            </a:endParaRPr>
          </a:p>
          <a:p>
            <a:pPr algn="just">
              <a:buFont typeface="Wingdings" panose="05000000000000000000" pitchFamily="2" charset="2"/>
              <a:buChar char="q"/>
            </a:pPr>
            <a:r>
              <a:rPr b="1" dirty="0">
                <a:latin typeface="Book Antiqua" panose="02040602050305030304" pitchFamily="18" charset="0"/>
              </a:rPr>
              <a:t> быстрее преодолеть речевые дефекты;</a:t>
            </a:r>
            <a:endParaRPr b="1" dirty="0">
              <a:latin typeface="Book Antiqua" panose="02040602050305030304" pitchFamily="18" charset="0"/>
            </a:endParaRPr>
          </a:p>
          <a:p>
            <a:pPr algn="just">
              <a:buFont typeface="Wingdings" panose="05000000000000000000" pitchFamily="2" charset="2"/>
              <a:buChar char="q"/>
            </a:pPr>
            <a:r>
              <a:rPr b="1" dirty="0">
                <a:latin typeface="Book Antiqua" panose="02040602050305030304" pitchFamily="18" charset="0"/>
              </a:rPr>
              <a:t> привести тонус мышц губ, щек и языка в норму.</a:t>
            </a:r>
            <a:endParaRPr b="1" dirty="0">
              <a:latin typeface="Book Antiqua" panose="02040602050305030304" pitchFamily="18" charset="0"/>
            </a:endParaRPr>
          </a:p>
          <a:p>
            <a:endParaRPr dirty="0">
              <a:latin typeface="Calibri" panose="020F0502020204030204" pitchFamily="34" charset="0"/>
            </a:endParaRPr>
          </a:p>
          <a:p>
            <a:endParaRPr dirty="0">
              <a:latin typeface="Calibri" panose="020F0502020204030204" pitchFamily="34" charset="0"/>
            </a:endParaRPr>
          </a:p>
        </p:txBody>
      </p:sp>
      <p:pic>
        <p:nvPicPr>
          <p:cNvPr id="4101" name="Picture 2" descr="https://i.mycdn.me/i?r=AzEPZsRbOZEKgBhR0XGMT1Rks-KndtBx7tYYrlxQ88AYoKaKTM5SRkZCeTgDn6uOyic"/>
          <p:cNvPicPr>
            <a:picLocks noChangeAspect="1"/>
          </p:cNvPicPr>
          <p:nvPr/>
        </p:nvPicPr>
        <p:blipFill>
          <a:blip r:embed="rId3">
            <a:clrChange>
              <a:clrFrom>
                <a:srgbClr val="FFFFFF"/>
              </a:clrFrom>
              <a:clrTo>
                <a:srgbClr val="FFFFFF">
                  <a:alpha val="0"/>
                </a:srgbClr>
              </a:clrTo>
            </a:clrChange>
          </a:blip>
          <a:stretch>
            <a:fillRect/>
          </a:stretch>
        </p:blipFill>
        <p:spPr>
          <a:xfrm>
            <a:off x="981075" y="4787900"/>
            <a:ext cx="4968875" cy="402907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https://catherineasquithgallery.com/uploads/posts/2021-02/1614328409_25-p-svetlo-raduzhnii-fon-27.jpg"/>
          <p:cNvPicPr>
            <a:picLocks noChangeAspect="1"/>
          </p:cNvPicPr>
          <p:nvPr/>
        </p:nvPicPr>
        <p:blipFill>
          <a:blip r:embed="rId1"/>
          <a:stretch>
            <a:fillRect/>
          </a:stretch>
        </p:blipFill>
        <p:spPr>
          <a:xfrm>
            <a:off x="0" y="0"/>
            <a:ext cx="6858000" cy="9144000"/>
          </a:xfrm>
          <a:prstGeom prst="rect">
            <a:avLst/>
          </a:prstGeom>
          <a:noFill/>
          <a:ln w="9525">
            <a:noFill/>
          </a:ln>
        </p:spPr>
      </p:pic>
      <p:pic>
        <p:nvPicPr>
          <p:cNvPr id="5123" name="Picture 10" descr="http://clipart-library.com/img/2020167.png"/>
          <p:cNvPicPr>
            <a:picLocks noChangeAspect="1"/>
          </p:cNvPicPr>
          <p:nvPr/>
        </p:nvPicPr>
        <p:blipFill>
          <a:blip r:embed="rId2">
            <a:clrChange>
              <a:clrFrom>
                <a:srgbClr val="FFFFFF"/>
              </a:clrFrom>
              <a:clrTo>
                <a:srgbClr val="FFFFFF">
                  <a:alpha val="0"/>
                </a:srgbClr>
              </a:clrTo>
            </a:clrChange>
          </a:blip>
          <a:stretch>
            <a:fillRect/>
          </a:stretch>
        </p:blipFill>
        <p:spPr>
          <a:xfrm>
            <a:off x="0" y="0"/>
            <a:ext cx="6858000" cy="9144000"/>
          </a:xfrm>
          <a:prstGeom prst="rect">
            <a:avLst/>
          </a:prstGeom>
          <a:noFill/>
          <a:ln w="9525">
            <a:noFill/>
          </a:ln>
        </p:spPr>
      </p:pic>
      <p:sp>
        <p:nvSpPr>
          <p:cNvPr id="5124" name="TextBox 3"/>
          <p:cNvSpPr txBox="1"/>
          <p:nvPr/>
        </p:nvSpPr>
        <p:spPr>
          <a:xfrm>
            <a:off x="476250" y="468313"/>
            <a:ext cx="5976938" cy="5262562"/>
          </a:xfrm>
          <a:prstGeom prst="rect">
            <a:avLst/>
          </a:prstGeom>
          <a:noFill/>
          <a:ln w="9525">
            <a:noFill/>
          </a:ln>
        </p:spPr>
        <p:txBody>
          <a:bodyPr>
            <a:spAutoFit/>
          </a:bodyPr>
          <a:p>
            <a:pPr algn="ctr"/>
            <a:r>
              <a:rPr sz="2800" b="1" i="1" dirty="0">
                <a:solidFill>
                  <a:srgbClr val="C00000"/>
                </a:solidFill>
                <a:latin typeface="Book Antiqua" panose="02040602050305030304" pitchFamily="18" charset="0"/>
              </a:rPr>
              <a:t>Как правильно заниматься артикуляционной гимнастикой в домашних условиях? </a:t>
            </a:r>
            <a:endParaRPr sz="2800" b="1" i="1" dirty="0">
              <a:solidFill>
                <a:srgbClr val="C00000"/>
              </a:solidFill>
              <a:latin typeface="Book Antiqua" panose="02040602050305030304" pitchFamily="18" charset="0"/>
            </a:endParaRPr>
          </a:p>
          <a:p>
            <a:pPr algn="just"/>
            <a:r>
              <a:rPr b="1" dirty="0">
                <a:latin typeface="Book Antiqua" panose="02040602050305030304" pitchFamily="18" charset="0"/>
              </a:rPr>
              <a:t>Существует несколько основных правил для достижения эффекта от проведения артикуляционной гимнастики дома:</a:t>
            </a:r>
            <a:endParaRPr b="1" dirty="0">
              <a:latin typeface="Book Antiqua" panose="02040602050305030304" pitchFamily="18" charset="0"/>
            </a:endParaRPr>
          </a:p>
          <a:p>
            <a:pPr algn="just"/>
            <a:endParaRPr b="1" dirty="0">
              <a:latin typeface="Book Antiqua" panose="02040602050305030304" pitchFamily="18" charset="0"/>
            </a:endParaRPr>
          </a:p>
          <a:p>
            <a:pPr algn="just">
              <a:buFont typeface="Wingdings" panose="05000000000000000000" pitchFamily="2" charset="2"/>
              <a:buChar char="Ø"/>
            </a:pPr>
            <a:r>
              <a:rPr b="1" dirty="0">
                <a:latin typeface="Book Antiqua" panose="02040602050305030304" pitchFamily="18" charset="0"/>
              </a:rPr>
              <a:t> заниматься следует ежедневно 7 – 10 минут;</a:t>
            </a:r>
            <a:endParaRPr b="1" dirty="0">
              <a:latin typeface="Book Antiqua" panose="02040602050305030304" pitchFamily="18" charset="0"/>
            </a:endParaRPr>
          </a:p>
          <a:p>
            <a:pPr algn="just">
              <a:buFont typeface="Wingdings" panose="05000000000000000000" pitchFamily="2" charset="2"/>
              <a:buChar char="Ø"/>
            </a:pPr>
            <a:r>
              <a:rPr b="1" dirty="0">
                <a:latin typeface="Book Antiqua" panose="02040602050305030304" pitchFamily="18" charset="0"/>
              </a:rPr>
              <a:t> все упражнения проводятся перед зеркалом;</a:t>
            </a:r>
            <a:endParaRPr b="1" dirty="0">
              <a:latin typeface="Book Antiqua" panose="02040602050305030304" pitchFamily="18" charset="0"/>
            </a:endParaRPr>
          </a:p>
          <a:p>
            <a:pPr algn="just">
              <a:buFont typeface="Wingdings" panose="05000000000000000000" pitchFamily="2" charset="2"/>
              <a:buChar char="Ø"/>
            </a:pPr>
            <a:r>
              <a:rPr b="1" dirty="0">
                <a:latin typeface="Book Antiqua" panose="02040602050305030304" pitchFamily="18" charset="0"/>
              </a:rPr>
              <a:t> все упражнения проводятся в виде игры;</a:t>
            </a:r>
            <a:endParaRPr b="1" dirty="0">
              <a:latin typeface="Book Antiqua" panose="02040602050305030304" pitchFamily="18" charset="0"/>
            </a:endParaRPr>
          </a:p>
          <a:p>
            <a:pPr algn="just">
              <a:buFont typeface="Wingdings" panose="05000000000000000000" pitchFamily="2" charset="2"/>
              <a:buChar char="Ø"/>
            </a:pPr>
            <a:r>
              <a:rPr b="1" dirty="0">
                <a:latin typeface="Book Antiqua" panose="02040602050305030304" pitchFamily="18" charset="0"/>
              </a:rPr>
              <a:t> сначала упражнение проводится медленно, не спеша, 4 – 5 упражнений в день, затем каждый день прибавляем по одному новому упражнению;</a:t>
            </a:r>
            <a:endParaRPr b="1" dirty="0">
              <a:latin typeface="Book Antiqua" panose="02040602050305030304" pitchFamily="18" charset="0"/>
            </a:endParaRPr>
          </a:p>
          <a:p>
            <a:pPr algn="just">
              <a:buFont typeface="Wingdings" panose="05000000000000000000" pitchFamily="2" charset="2"/>
              <a:buChar char="Ø"/>
            </a:pPr>
            <a:r>
              <a:rPr b="1" dirty="0">
                <a:latin typeface="Book Antiqua" panose="02040602050305030304" pitchFamily="18" charset="0"/>
              </a:rPr>
              <a:t> для каждой группы звуков существуют свои артикуляционные комплексы, которые вам предоставит логопед.</a:t>
            </a:r>
            <a:endParaRPr b="1" dirty="0">
              <a:latin typeface="Book Antiqua" panose="02040602050305030304" pitchFamily="18" charset="0"/>
            </a:endParaRPr>
          </a:p>
          <a:p>
            <a:endParaRPr dirty="0">
              <a:latin typeface="Calibri" panose="020F0502020204030204" pitchFamily="34" charset="0"/>
            </a:endParaRPr>
          </a:p>
        </p:txBody>
      </p:sp>
      <p:pic>
        <p:nvPicPr>
          <p:cNvPr id="5125" name="Picture 2" descr="https://im0-tub-ru.yandex.net/i?id=02f4db6796167a53d97d8defb5aaf777-l&amp;n=13"/>
          <p:cNvPicPr>
            <a:picLocks noChangeAspect="1"/>
          </p:cNvPicPr>
          <p:nvPr/>
        </p:nvPicPr>
        <p:blipFill>
          <a:blip r:embed="rId3">
            <a:clrChange>
              <a:clrFrom>
                <a:srgbClr val="FFFFFF"/>
              </a:clrFrom>
              <a:clrTo>
                <a:srgbClr val="FFFFFF">
                  <a:alpha val="0"/>
                </a:srgbClr>
              </a:clrTo>
            </a:clrChange>
          </a:blip>
          <a:stretch>
            <a:fillRect/>
          </a:stretch>
        </p:blipFill>
        <p:spPr>
          <a:xfrm>
            <a:off x="549275" y="5392738"/>
            <a:ext cx="5903913" cy="3751262"/>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descr="https://catherineasquithgallery.com/uploads/posts/2021-02/1614328409_25-p-svetlo-raduzhnii-fon-27.jpg"/>
          <p:cNvPicPr>
            <a:picLocks noChangeAspect="1"/>
          </p:cNvPicPr>
          <p:nvPr/>
        </p:nvPicPr>
        <p:blipFill>
          <a:blip r:embed="rId1"/>
          <a:stretch>
            <a:fillRect/>
          </a:stretch>
        </p:blipFill>
        <p:spPr>
          <a:xfrm>
            <a:off x="0" y="0"/>
            <a:ext cx="6858000" cy="9144000"/>
          </a:xfrm>
          <a:prstGeom prst="rect">
            <a:avLst/>
          </a:prstGeom>
          <a:noFill/>
          <a:ln w="9525">
            <a:noFill/>
          </a:ln>
        </p:spPr>
      </p:pic>
      <p:pic>
        <p:nvPicPr>
          <p:cNvPr id="6147" name="Picture 10" descr="http://clipart-library.com/img/2020167.png"/>
          <p:cNvPicPr>
            <a:picLocks noChangeAspect="1"/>
          </p:cNvPicPr>
          <p:nvPr/>
        </p:nvPicPr>
        <p:blipFill>
          <a:blip r:embed="rId2">
            <a:clrChange>
              <a:clrFrom>
                <a:srgbClr val="FFFFFF"/>
              </a:clrFrom>
              <a:clrTo>
                <a:srgbClr val="FFFFFF">
                  <a:alpha val="0"/>
                </a:srgbClr>
              </a:clrTo>
            </a:clrChange>
          </a:blip>
          <a:stretch>
            <a:fillRect/>
          </a:stretch>
        </p:blipFill>
        <p:spPr>
          <a:xfrm>
            <a:off x="0" y="0"/>
            <a:ext cx="6858000" cy="9144000"/>
          </a:xfrm>
          <a:prstGeom prst="rect">
            <a:avLst/>
          </a:prstGeom>
          <a:noFill/>
          <a:ln w="9525">
            <a:noFill/>
          </a:ln>
        </p:spPr>
      </p:pic>
      <p:sp>
        <p:nvSpPr>
          <p:cNvPr id="6148" name="TextBox 3"/>
          <p:cNvSpPr txBox="1"/>
          <p:nvPr/>
        </p:nvSpPr>
        <p:spPr>
          <a:xfrm>
            <a:off x="188913" y="395288"/>
            <a:ext cx="6480175" cy="1477962"/>
          </a:xfrm>
          <a:prstGeom prst="rect">
            <a:avLst/>
          </a:prstGeom>
          <a:noFill/>
          <a:ln w="9525">
            <a:noFill/>
          </a:ln>
        </p:spPr>
        <p:txBody>
          <a:bodyPr>
            <a:spAutoFit/>
          </a:bodyPr>
          <a:p>
            <a:pPr algn="ctr"/>
            <a:r>
              <a:rPr sz="2400" b="1" i="1" dirty="0">
                <a:solidFill>
                  <a:srgbClr val="C00000"/>
                </a:solidFill>
                <a:latin typeface="Book Antiqua" panose="02040602050305030304" pitchFamily="18" charset="0"/>
              </a:rPr>
              <a:t>Дыхательные и артикуляционные игры для укрепления артикуляционной моторики</a:t>
            </a:r>
            <a:endParaRPr sz="2400" b="1" i="1" dirty="0">
              <a:solidFill>
                <a:srgbClr val="C00000"/>
              </a:solidFill>
              <a:latin typeface="Book Antiqua" panose="02040602050305030304" pitchFamily="18" charset="0"/>
            </a:endParaRPr>
          </a:p>
          <a:p>
            <a:endParaRPr dirty="0">
              <a:latin typeface="Calibri" panose="020F0502020204030204" pitchFamily="34" charset="0"/>
            </a:endParaRPr>
          </a:p>
        </p:txBody>
      </p:sp>
      <p:sp>
        <p:nvSpPr>
          <p:cNvPr id="6149" name="TextBox 4"/>
          <p:cNvSpPr txBox="1"/>
          <p:nvPr/>
        </p:nvSpPr>
        <p:spPr>
          <a:xfrm>
            <a:off x="404813" y="1619250"/>
            <a:ext cx="6119812" cy="5232400"/>
          </a:xfrm>
          <a:prstGeom prst="rect">
            <a:avLst/>
          </a:prstGeom>
          <a:noFill/>
          <a:ln w="9525">
            <a:noFill/>
          </a:ln>
        </p:spPr>
        <p:txBody>
          <a:bodyPr>
            <a:spAutoFit/>
          </a:bodyPr>
          <a:p>
            <a:pPr algn="just"/>
            <a:r>
              <a:rPr b="1" dirty="0">
                <a:latin typeface="Book Antiqua" panose="02040602050305030304" pitchFamily="18" charset="0"/>
              </a:rPr>
              <a:t>Часто родители жалуются, что дети не желают выполнять артикуляционную гимнастику, сидя перед зеркалом. </a:t>
            </a:r>
            <a:endParaRPr b="1" dirty="0">
              <a:latin typeface="Book Antiqua" panose="02040602050305030304" pitchFamily="18" charset="0"/>
            </a:endParaRPr>
          </a:p>
          <a:p>
            <a:pPr algn="just"/>
            <a:r>
              <a:rPr b="1" dirty="0">
                <a:latin typeface="Book Antiqua" panose="02040602050305030304" pitchFamily="18" charset="0"/>
              </a:rPr>
              <a:t>Предлагаем вам использовать  </a:t>
            </a:r>
            <a:r>
              <a:rPr sz="2000" b="1" i="1" dirty="0">
                <a:solidFill>
                  <a:srgbClr val="C00000"/>
                </a:solidFill>
                <a:latin typeface="Book Antiqua" panose="02040602050305030304" pitchFamily="18" charset="0"/>
              </a:rPr>
              <a:t>игры с ватными шариками, бутылочками и свечками  </a:t>
            </a:r>
            <a:r>
              <a:rPr b="1" dirty="0">
                <a:latin typeface="Book Antiqua" panose="02040602050305030304" pitchFamily="18" charset="0"/>
              </a:rPr>
              <a:t>в качестве упражнений для укрепления артикуляционной моторики, которые обязательно понравятся вашему ребенку! </a:t>
            </a:r>
            <a:endParaRPr b="1" dirty="0">
              <a:latin typeface="Book Antiqua" panose="02040602050305030304" pitchFamily="18" charset="0"/>
            </a:endParaRPr>
          </a:p>
          <a:p>
            <a:pPr algn="just"/>
            <a:endParaRPr sz="1200" b="1" dirty="0">
              <a:latin typeface="Book Antiqua" panose="02040602050305030304" pitchFamily="18" charset="0"/>
            </a:endParaRPr>
          </a:p>
          <a:p>
            <a:pPr algn="ctr"/>
            <a:r>
              <a:rPr sz="2400" b="1" i="1" dirty="0">
                <a:solidFill>
                  <a:srgbClr val="002060"/>
                </a:solidFill>
                <a:latin typeface="Book Antiqua" panose="02040602050305030304" pitchFamily="18" charset="0"/>
              </a:rPr>
              <a:t>«Воздушный футбол»</a:t>
            </a:r>
            <a:endParaRPr sz="2400" b="1" dirty="0">
              <a:solidFill>
                <a:srgbClr val="002060"/>
              </a:solidFill>
              <a:latin typeface="Book Antiqua" panose="02040602050305030304" pitchFamily="18" charset="0"/>
            </a:endParaRPr>
          </a:p>
          <a:p>
            <a:pPr algn="just"/>
            <a:r>
              <a:rPr b="1" dirty="0">
                <a:latin typeface="Book Antiqua" panose="02040602050305030304" pitchFamily="18" charset="0"/>
              </a:rPr>
              <a:t>Вытянуть губы вперёд «трубочкой» и длительно подуть на шарик, который лежит на столе перед ребёнком, загоняя его между двумя кубиками. Варианты зависят от вашей фантазии. Можно предложить ребёнку подуть на вертушку, мелкие игрушки, которые легко катятся по столу, ватку (сдуть с ладошки).</a:t>
            </a:r>
            <a:endParaRPr b="1" dirty="0">
              <a:latin typeface="Book Antiqua" panose="02040602050305030304" pitchFamily="18" charset="0"/>
            </a:endParaRPr>
          </a:p>
          <a:p>
            <a:endParaRPr dirty="0">
              <a:latin typeface="Calibri" panose="020F0502020204030204" pitchFamily="34" charset="0"/>
            </a:endParaRPr>
          </a:p>
        </p:txBody>
      </p:sp>
      <p:pic>
        <p:nvPicPr>
          <p:cNvPr id="6150" name="Picture 2" descr="https://i.pinimg.com/736x/c5/3f/e9/c53fe92cbe80904cc1c4388d9b4e2705--football.jpg"/>
          <p:cNvPicPr>
            <a:picLocks noChangeAspect="1"/>
          </p:cNvPicPr>
          <p:nvPr/>
        </p:nvPicPr>
        <p:blipFill>
          <a:blip r:embed="rId3">
            <a:clrChange>
              <a:clrFrom>
                <a:srgbClr val="FFFFFF"/>
              </a:clrFrom>
              <a:clrTo>
                <a:srgbClr val="FFFFFF">
                  <a:alpha val="0"/>
                </a:srgbClr>
              </a:clrTo>
            </a:clrChange>
          </a:blip>
          <a:stretch>
            <a:fillRect/>
          </a:stretch>
        </p:blipFill>
        <p:spPr>
          <a:xfrm>
            <a:off x="1412875" y="6227763"/>
            <a:ext cx="4057650" cy="2703512"/>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descr="https://catherineasquithgallery.com/uploads/posts/2021-02/1614328409_25-p-svetlo-raduzhnii-fon-27.jpg"/>
          <p:cNvPicPr>
            <a:picLocks noChangeAspect="1"/>
          </p:cNvPicPr>
          <p:nvPr/>
        </p:nvPicPr>
        <p:blipFill>
          <a:blip r:embed="rId1"/>
          <a:stretch>
            <a:fillRect/>
          </a:stretch>
        </p:blipFill>
        <p:spPr>
          <a:xfrm>
            <a:off x="0" y="0"/>
            <a:ext cx="6858000" cy="9144000"/>
          </a:xfrm>
          <a:prstGeom prst="rect">
            <a:avLst/>
          </a:prstGeom>
          <a:noFill/>
          <a:ln w="9525">
            <a:noFill/>
          </a:ln>
        </p:spPr>
      </p:pic>
      <p:pic>
        <p:nvPicPr>
          <p:cNvPr id="7171" name="Picture 10" descr="http://clipart-library.com/img/2020167.png"/>
          <p:cNvPicPr>
            <a:picLocks noChangeAspect="1"/>
          </p:cNvPicPr>
          <p:nvPr/>
        </p:nvPicPr>
        <p:blipFill>
          <a:blip r:embed="rId2">
            <a:clrChange>
              <a:clrFrom>
                <a:srgbClr val="FFFFFF"/>
              </a:clrFrom>
              <a:clrTo>
                <a:srgbClr val="FFFFFF">
                  <a:alpha val="0"/>
                </a:srgbClr>
              </a:clrTo>
            </a:clrChange>
          </a:blip>
          <a:stretch>
            <a:fillRect/>
          </a:stretch>
        </p:blipFill>
        <p:spPr>
          <a:xfrm>
            <a:off x="0" y="0"/>
            <a:ext cx="6858000" cy="9144000"/>
          </a:xfrm>
          <a:prstGeom prst="rect">
            <a:avLst/>
          </a:prstGeom>
          <a:noFill/>
          <a:ln w="9525">
            <a:noFill/>
          </a:ln>
        </p:spPr>
      </p:pic>
      <p:sp>
        <p:nvSpPr>
          <p:cNvPr id="7172" name="TextBox 3"/>
          <p:cNvSpPr txBox="1"/>
          <p:nvPr/>
        </p:nvSpPr>
        <p:spPr>
          <a:xfrm>
            <a:off x="333375" y="395288"/>
            <a:ext cx="6191250" cy="5262562"/>
          </a:xfrm>
          <a:prstGeom prst="rect">
            <a:avLst/>
          </a:prstGeom>
          <a:noFill/>
          <a:ln w="9525">
            <a:noFill/>
          </a:ln>
        </p:spPr>
        <p:txBody>
          <a:bodyPr>
            <a:spAutoFit/>
          </a:bodyPr>
          <a:p>
            <a:pPr algn="ctr"/>
            <a:r>
              <a:rPr sz="2400" b="1" i="1" dirty="0">
                <a:solidFill>
                  <a:srgbClr val="002060"/>
                </a:solidFill>
                <a:latin typeface="Book Antiqua" panose="02040602050305030304" pitchFamily="18" charset="0"/>
              </a:rPr>
              <a:t>«Поющая бутылочка»</a:t>
            </a:r>
            <a:endParaRPr sz="2400" b="1" dirty="0">
              <a:solidFill>
                <a:srgbClr val="002060"/>
              </a:solidFill>
              <a:latin typeface="Book Antiqua" panose="02040602050305030304" pitchFamily="18" charset="0"/>
            </a:endParaRPr>
          </a:p>
          <a:p>
            <a:pPr algn="just"/>
            <a:r>
              <a:rPr b="1" dirty="0">
                <a:latin typeface="Book Antiqua" panose="02040602050305030304" pitchFamily="18" charset="0"/>
              </a:rPr>
              <a:t>Направленная воздушная струя хорошо вырабатывается, если предложить ребёнку подуть в небольшую чистую бутылочку (из-под капель). При точном попадании воздушной струи в бутылочку раздаётся своеобразный гудящий или свистящий звук («гудит пароход»). Это очень нравится детям. Следите за тем, чтобы не надувались щёки.</a:t>
            </a:r>
            <a:endParaRPr b="1" dirty="0">
              <a:latin typeface="Book Antiqua" panose="02040602050305030304" pitchFamily="18" charset="0"/>
            </a:endParaRPr>
          </a:p>
          <a:p>
            <a:pPr algn="just"/>
            <a:endParaRPr b="1" i="1" dirty="0">
              <a:latin typeface="Book Antiqua" panose="02040602050305030304" pitchFamily="18" charset="0"/>
            </a:endParaRPr>
          </a:p>
          <a:p>
            <a:pPr algn="ctr"/>
            <a:r>
              <a:rPr sz="2400" b="1" i="1" dirty="0">
                <a:solidFill>
                  <a:srgbClr val="002060"/>
                </a:solidFill>
                <a:latin typeface="Book Antiqua" panose="02040602050305030304" pitchFamily="18" charset="0"/>
              </a:rPr>
              <a:t>«Свеча»</a:t>
            </a:r>
            <a:endParaRPr sz="2400" b="1" dirty="0">
              <a:solidFill>
                <a:srgbClr val="002060"/>
              </a:solidFill>
              <a:latin typeface="Book Antiqua" panose="02040602050305030304" pitchFamily="18" charset="0"/>
            </a:endParaRPr>
          </a:p>
          <a:p>
            <a:pPr algn="just"/>
            <a:r>
              <a:rPr b="1" dirty="0">
                <a:latin typeface="Book Antiqua" panose="02040602050305030304" pitchFamily="18" charset="0"/>
              </a:rPr>
              <a:t>Купите небольшие разноцветные свечи и поиграйте с ними. Вы зажигаете свечи и просите ребенка подуть на синюю свечу, затем на желтую свечу и т. д. Дуть нужно медленно, вдох не должен быть шумным, нельзя надувать щеки. Сначала свечу можно поднести поближе к ребенку, затем постепенно удалять ее.</a:t>
            </a:r>
            <a:endParaRPr b="1" dirty="0">
              <a:latin typeface="Book Antiqua" panose="02040602050305030304" pitchFamily="18" charset="0"/>
            </a:endParaRPr>
          </a:p>
          <a:p>
            <a:endParaRPr dirty="0">
              <a:latin typeface="Calibri" panose="020F0502020204030204" pitchFamily="34" charset="0"/>
            </a:endParaRPr>
          </a:p>
        </p:txBody>
      </p:sp>
      <p:pic>
        <p:nvPicPr>
          <p:cNvPr id="7173" name="Picture 2" descr="https://www.noevark.org/sites/default/files/Bottle-music1.jpg?1375091742"/>
          <p:cNvPicPr>
            <a:picLocks noChangeAspect="1"/>
          </p:cNvPicPr>
          <p:nvPr/>
        </p:nvPicPr>
        <p:blipFill>
          <a:blip r:embed="rId3">
            <a:clrChange>
              <a:clrFrom>
                <a:srgbClr val="FFFFFF"/>
              </a:clrFrom>
              <a:clrTo>
                <a:srgbClr val="FFFFFF">
                  <a:alpha val="0"/>
                </a:srgbClr>
              </a:clrTo>
            </a:clrChange>
          </a:blip>
          <a:stretch>
            <a:fillRect/>
          </a:stretch>
        </p:blipFill>
        <p:spPr>
          <a:xfrm>
            <a:off x="404813" y="5364163"/>
            <a:ext cx="2336800" cy="3311525"/>
          </a:xfrm>
          <a:prstGeom prst="rect">
            <a:avLst/>
          </a:prstGeom>
          <a:noFill/>
          <a:ln w="9525">
            <a:noFill/>
          </a:ln>
        </p:spPr>
      </p:pic>
      <p:pic>
        <p:nvPicPr>
          <p:cNvPr id="7174" name="Picture 4" descr="https://julienelsonblog.files.wordpress.com/2017/02/img_1713.jpg"/>
          <p:cNvPicPr>
            <a:picLocks noChangeAspect="1"/>
          </p:cNvPicPr>
          <p:nvPr/>
        </p:nvPicPr>
        <p:blipFill>
          <a:blip r:embed="rId4">
            <a:clrChange>
              <a:clrFrom>
                <a:srgbClr val="FFFFFF"/>
              </a:clrFrom>
              <a:clrTo>
                <a:srgbClr val="FFFFFF">
                  <a:alpha val="0"/>
                </a:srgbClr>
              </a:clrTo>
            </a:clrChange>
          </a:blip>
          <a:srcRect l="17905" t="8208" r="16801"/>
          <a:stretch>
            <a:fillRect/>
          </a:stretch>
        </p:blipFill>
        <p:spPr>
          <a:xfrm>
            <a:off x="3357563" y="5148263"/>
            <a:ext cx="3200400" cy="346392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 descr="https://catherineasquithgallery.com/uploads/posts/2021-02/1614328409_25-p-svetlo-raduzhnii-fon-27.jpg"/>
          <p:cNvPicPr>
            <a:picLocks noChangeAspect="1"/>
          </p:cNvPicPr>
          <p:nvPr/>
        </p:nvPicPr>
        <p:blipFill>
          <a:blip r:embed="rId1"/>
          <a:stretch>
            <a:fillRect/>
          </a:stretch>
        </p:blipFill>
        <p:spPr>
          <a:xfrm>
            <a:off x="0" y="0"/>
            <a:ext cx="6858000" cy="9144000"/>
          </a:xfrm>
          <a:prstGeom prst="rect">
            <a:avLst/>
          </a:prstGeom>
          <a:noFill/>
          <a:ln w="9525">
            <a:noFill/>
          </a:ln>
        </p:spPr>
      </p:pic>
      <p:pic>
        <p:nvPicPr>
          <p:cNvPr id="8195" name="Picture 10" descr="http://clipart-library.com/img/2020167.png"/>
          <p:cNvPicPr>
            <a:picLocks noChangeAspect="1"/>
          </p:cNvPicPr>
          <p:nvPr/>
        </p:nvPicPr>
        <p:blipFill>
          <a:blip r:embed="rId2">
            <a:clrChange>
              <a:clrFrom>
                <a:srgbClr val="FFFFFF"/>
              </a:clrFrom>
              <a:clrTo>
                <a:srgbClr val="FFFFFF">
                  <a:alpha val="0"/>
                </a:srgbClr>
              </a:clrTo>
            </a:clrChange>
          </a:blip>
          <a:stretch>
            <a:fillRect/>
          </a:stretch>
        </p:blipFill>
        <p:spPr>
          <a:xfrm>
            <a:off x="0" y="0"/>
            <a:ext cx="6858000" cy="9144000"/>
          </a:xfrm>
          <a:prstGeom prst="rect">
            <a:avLst/>
          </a:prstGeom>
          <a:noFill/>
          <a:ln w="9525">
            <a:noFill/>
          </a:ln>
        </p:spPr>
      </p:pic>
      <p:sp>
        <p:nvSpPr>
          <p:cNvPr id="8196" name="TextBox 3"/>
          <p:cNvSpPr txBox="1"/>
          <p:nvPr/>
        </p:nvSpPr>
        <p:spPr>
          <a:xfrm>
            <a:off x="333375" y="468313"/>
            <a:ext cx="6191250" cy="5538787"/>
          </a:xfrm>
          <a:prstGeom prst="rect">
            <a:avLst/>
          </a:prstGeom>
          <a:noFill/>
          <a:ln w="9525">
            <a:noFill/>
          </a:ln>
        </p:spPr>
        <p:txBody>
          <a:bodyPr>
            <a:spAutoFit/>
          </a:bodyPr>
          <a:p>
            <a:pPr algn="ctr"/>
            <a:r>
              <a:rPr sz="2400" b="1" i="1" dirty="0">
                <a:solidFill>
                  <a:srgbClr val="002060"/>
                </a:solidFill>
                <a:latin typeface="Book Antiqua" panose="02040602050305030304" pitchFamily="18" charset="0"/>
              </a:rPr>
              <a:t>«Фокус»</a:t>
            </a:r>
            <a:endParaRPr sz="2400" b="1" dirty="0">
              <a:solidFill>
                <a:srgbClr val="002060"/>
              </a:solidFill>
              <a:latin typeface="Book Antiqua" panose="02040602050305030304" pitchFamily="18" charset="0"/>
            </a:endParaRPr>
          </a:p>
          <a:p>
            <a:pPr algn="just"/>
            <a:r>
              <a:rPr b="1" dirty="0">
                <a:latin typeface="Book Antiqua" panose="02040602050305030304" pitchFamily="18" charset="0"/>
              </a:rPr>
              <a:t>Улыбнуться, приоткрыть рот, положить широкий передний край языка на верхнюю губу так, чтобы боковые края его были прижаты, а посередине был небольшой желобок. Затем плавно подуть вверх, на нос.</a:t>
            </a:r>
            <a:endParaRPr b="1" dirty="0">
              <a:latin typeface="Book Antiqua" panose="02040602050305030304" pitchFamily="18" charset="0"/>
            </a:endParaRPr>
          </a:p>
          <a:p>
            <a:pPr algn="ctr"/>
            <a:r>
              <a:rPr sz="2400" b="1" i="1" dirty="0">
                <a:solidFill>
                  <a:srgbClr val="002060"/>
                </a:solidFill>
                <a:latin typeface="Book Antiqua" panose="02040602050305030304" pitchFamily="18" charset="0"/>
              </a:rPr>
              <a:t>«Сладкая зарядка»</a:t>
            </a:r>
            <a:endParaRPr sz="2400" b="1" dirty="0">
              <a:solidFill>
                <a:srgbClr val="002060"/>
              </a:solidFill>
              <a:latin typeface="Book Antiqua" panose="02040602050305030304" pitchFamily="18" charset="0"/>
            </a:endParaRPr>
          </a:p>
          <a:p>
            <a:pPr algn="just"/>
            <a:r>
              <a:rPr b="1" dirty="0">
                <a:latin typeface="Book Antiqua" panose="02040602050305030304" pitchFamily="18" charset="0"/>
              </a:rPr>
              <a:t>Вы, наверное, удивитесь, но круглый сладкий чупа-чупс - отличный логопедический тренажер. Разверните леденцы и давайте немного поиграем.</a:t>
            </a:r>
            <a:endParaRPr b="1" dirty="0">
              <a:latin typeface="Book Antiqua" panose="02040602050305030304" pitchFamily="18" charset="0"/>
            </a:endParaRPr>
          </a:p>
          <a:p>
            <a:pPr algn="just"/>
            <a:r>
              <a:rPr b="1" dirty="0">
                <a:latin typeface="Book Antiqua" panose="02040602050305030304" pitchFamily="18" charset="0"/>
              </a:rPr>
              <a:t>Сожмите чупа-чупс губами и попробуйте его удержать 5-10 секунд.</a:t>
            </a:r>
            <a:endParaRPr b="1" dirty="0">
              <a:latin typeface="Book Antiqua" panose="02040602050305030304" pitchFamily="18" charset="0"/>
            </a:endParaRPr>
          </a:p>
          <a:p>
            <a:pPr algn="just"/>
            <a:r>
              <a:rPr b="1" dirty="0">
                <a:latin typeface="Book Antiqua" panose="02040602050305030304" pitchFamily="18" charset="0"/>
              </a:rPr>
              <a:t>Удерживая чупа-чупс губами, попробуйте подвигать палочкой сначала сверху - вниз, затем из стороны в сторону.</a:t>
            </a:r>
            <a:endParaRPr b="1" dirty="0">
              <a:latin typeface="Book Antiqua" panose="02040602050305030304" pitchFamily="18" charset="0"/>
            </a:endParaRPr>
          </a:p>
          <a:p>
            <a:pPr algn="just"/>
            <a:r>
              <a:rPr b="1" dirty="0">
                <a:latin typeface="Book Antiqua" panose="02040602050305030304" pitchFamily="18" charset="0"/>
              </a:rPr>
              <a:t>Приоткройте рот, губы разведены в улыбку, сделайте чашечку, положите в чашечку чупа-чупс и попробуйте удержать леденец только языком.</a:t>
            </a:r>
            <a:endParaRPr b="1" dirty="0">
              <a:latin typeface="Book Antiqua" panose="02040602050305030304" pitchFamily="18" charset="0"/>
            </a:endParaRPr>
          </a:p>
          <a:p>
            <a:endParaRPr dirty="0">
              <a:latin typeface="Calibri" panose="020F0502020204030204" pitchFamily="34" charset="0"/>
            </a:endParaRPr>
          </a:p>
        </p:txBody>
      </p:sp>
      <p:pic>
        <p:nvPicPr>
          <p:cNvPr id="8197" name="Picture 2" descr="https://cdn.shopify.com/s/files/1/0523/5071/4021/products/VPP100_action_2__97541.1436488246_1296x.jpg?v=1613186018"/>
          <p:cNvPicPr>
            <a:picLocks noChangeAspect="1"/>
          </p:cNvPicPr>
          <p:nvPr/>
        </p:nvPicPr>
        <p:blipFill>
          <a:blip r:embed="rId3"/>
          <a:stretch>
            <a:fillRect/>
          </a:stretch>
        </p:blipFill>
        <p:spPr>
          <a:xfrm>
            <a:off x="476250" y="5724525"/>
            <a:ext cx="2736850" cy="2735263"/>
          </a:xfrm>
          <a:prstGeom prst="rect">
            <a:avLst/>
          </a:prstGeom>
          <a:noFill/>
          <a:ln w="9525">
            <a:noFill/>
          </a:ln>
        </p:spPr>
      </p:pic>
      <p:pic>
        <p:nvPicPr>
          <p:cNvPr id="8198" name="Picture 4" descr="https://theraplaycy.com/wp-content/uploads/2016/09/100361-Arks-ZV-Popette-Tip-Blue-P2.jpg"/>
          <p:cNvPicPr>
            <a:picLocks noChangeAspect="1"/>
          </p:cNvPicPr>
          <p:nvPr/>
        </p:nvPicPr>
        <p:blipFill>
          <a:blip r:embed="rId4"/>
          <a:stretch>
            <a:fillRect/>
          </a:stretch>
        </p:blipFill>
        <p:spPr>
          <a:xfrm>
            <a:off x="3500438" y="5795963"/>
            <a:ext cx="2890837" cy="2890837"/>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 descr="https://catherineasquithgallery.com/uploads/posts/2021-02/1614328409_25-p-svetlo-raduzhnii-fon-27.jpg"/>
          <p:cNvPicPr>
            <a:picLocks noChangeAspect="1"/>
          </p:cNvPicPr>
          <p:nvPr/>
        </p:nvPicPr>
        <p:blipFill>
          <a:blip r:embed="rId1"/>
          <a:stretch>
            <a:fillRect/>
          </a:stretch>
        </p:blipFill>
        <p:spPr>
          <a:xfrm>
            <a:off x="0" y="0"/>
            <a:ext cx="6858000" cy="9144000"/>
          </a:xfrm>
          <a:prstGeom prst="rect">
            <a:avLst/>
          </a:prstGeom>
          <a:noFill/>
          <a:ln w="9525">
            <a:noFill/>
          </a:ln>
        </p:spPr>
      </p:pic>
      <p:pic>
        <p:nvPicPr>
          <p:cNvPr id="9219" name="Picture 10" descr="http://clipart-library.com/img/2020167.png"/>
          <p:cNvPicPr>
            <a:picLocks noChangeAspect="1"/>
          </p:cNvPicPr>
          <p:nvPr/>
        </p:nvPicPr>
        <p:blipFill>
          <a:blip r:embed="rId2">
            <a:clrChange>
              <a:clrFrom>
                <a:srgbClr val="FFFFFF"/>
              </a:clrFrom>
              <a:clrTo>
                <a:srgbClr val="FFFFFF">
                  <a:alpha val="0"/>
                </a:srgbClr>
              </a:clrTo>
            </a:clrChange>
          </a:blip>
          <a:stretch>
            <a:fillRect/>
          </a:stretch>
        </p:blipFill>
        <p:spPr>
          <a:xfrm>
            <a:off x="0" y="0"/>
            <a:ext cx="6858000" cy="9144000"/>
          </a:xfrm>
          <a:prstGeom prst="rect">
            <a:avLst/>
          </a:prstGeom>
          <a:noFill/>
          <a:ln w="9525">
            <a:noFill/>
          </a:ln>
        </p:spPr>
      </p:pic>
      <p:sp>
        <p:nvSpPr>
          <p:cNvPr id="9220" name="TextBox 3"/>
          <p:cNvSpPr txBox="1"/>
          <p:nvPr/>
        </p:nvSpPr>
        <p:spPr>
          <a:xfrm>
            <a:off x="404813" y="468313"/>
            <a:ext cx="6048375" cy="2738437"/>
          </a:xfrm>
          <a:prstGeom prst="rect">
            <a:avLst/>
          </a:prstGeom>
          <a:noFill/>
          <a:ln w="9525">
            <a:noFill/>
          </a:ln>
        </p:spPr>
        <p:txBody>
          <a:bodyPr>
            <a:spAutoFit/>
          </a:bodyPr>
          <a:p>
            <a:pPr algn="ctr"/>
            <a:r>
              <a:rPr sz="2800" b="1" i="1" dirty="0">
                <a:solidFill>
                  <a:srgbClr val="C00000"/>
                </a:solidFill>
                <a:latin typeface="Book Antiqua" panose="02040602050305030304" pitchFamily="18" charset="0"/>
              </a:rPr>
              <a:t>Артикуляционные сказки</a:t>
            </a:r>
            <a:endParaRPr sz="2800" b="1" i="1" dirty="0">
              <a:solidFill>
                <a:srgbClr val="C00000"/>
              </a:solidFill>
              <a:latin typeface="Book Antiqua" panose="02040602050305030304" pitchFamily="18" charset="0"/>
            </a:endParaRPr>
          </a:p>
          <a:p>
            <a:pPr algn="just"/>
            <a:endParaRPr b="1" dirty="0">
              <a:latin typeface="Book Antiqua" panose="02040602050305030304" pitchFamily="18" charset="0"/>
            </a:endParaRPr>
          </a:p>
          <a:p>
            <a:pPr algn="just"/>
            <a:r>
              <a:rPr b="1" dirty="0">
                <a:latin typeface="Book Antiqua" panose="02040602050305030304" pitchFamily="18" charset="0"/>
              </a:rPr>
              <a:t>В процессе выполнения гимнастики важно помнить о создании положительного эмоционального настроя у ребенка, для этого вы можете проявить свою фантазию и обратить артикуляционную гимнастику в сказку. </a:t>
            </a:r>
            <a:endParaRPr b="1" dirty="0">
              <a:latin typeface="Book Antiqua" panose="02040602050305030304" pitchFamily="18" charset="0"/>
            </a:endParaRPr>
          </a:p>
          <a:p>
            <a:pPr algn="just"/>
            <a:endParaRPr b="1" dirty="0">
              <a:latin typeface="Book Antiqua" panose="02040602050305030304" pitchFamily="18" charset="0"/>
            </a:endParaRPr>
          </a:p>
          <a:p>
            <a:pPr algn="just"/>
            <a:endParaRPr b="1" dirty="0">
              <a:latin typeface="Book Antiqua" panose="02040602050305030304" pitchFamily="18" charset="0"/>
            </a:endParaRPr>
          </a:p>
        </p:txBody>
      </p:sp>
      <p:pic>
        <p:nvPicPr>
          <p:cNvPr id="9221" name="Picture 5" descr="C:\Users\Пользователь\Videos\Desktop\САМОЗАНЯТОСТЬ\hello_html_7ae53ea8.jpg"/>
          <p:cNvPicPr>
            <a:picLocks noChangeAspect="1"/>
          </p:cNvPicPr>
          <p:nvPr/>
        </p:nvPicPr>
        <p:blipFill>
          <a:blip r:embed="rId3">
            <a:clrChange>
              <a:clrFrom>
                <a:srgbClr val="FFFFFF"/>
              </a:clrFrom>
              <a:clrTo>
                <a:srgbClr val="FFFFFF">
                  <a:alpha val="0"/>
                </a:srgbClr>
              </a:clrTo>
            </a:clrChange>
          </a:blip>
          <a:stretch>
            <a:fillRect/>
          </a:stretch>
        </p:blipFill>
        <p:spPr>
          <a:xfrm>
            <a:off x="333375" y="2771775"/>
            <a:ext cx="6111875" cy="4483100"/>
          </a:xfrm>
          <a:prstGeom prst="rect">
            <a:avLst/>
          </a:prstGeom>
          <a:noFill/>
          <a:ln w="9525">
            <a:noFill/>
          </a:ln>
        </p:spPr>
      </p:pic>
      <p:sp>
        <p:nvSpPr>
          <p:cNvPr id="9222" name="TextBox 7"/>
          <p:cNvSpPr txBox="1"/>
          <p:nvPr/>
        </p:nvSpPr>
        <p:spPr>
          <a:xfrm>
            <a:off x="549275" y="7389813"/>
            <a:ext cx="5688013" cy="1200150"/>
          </a:xfrm>
          <a:prstGeom prst="rect">
            <a:avLst/>
          </a:prstGeom>
          <a:noFill/>
          <a:ln w="9525">
            <a:noFill/>
          </a:ln>
        </p:spPr>
        <p:txBody>
          <a:bodyPr>
            <a:spAutoFit/>
          </a:bodyPr>
          <a:p>
            <a:pPr algn="ctr"/>
            <a:r>
              <a:rPr b="1" dirty="0">
                <a:solidFill>
                  <a:srgbClr val="C00000"/>
                </a:solidFill>
                <a:latin typeface="Book Antiqua" panose="02040602050305030304" pitchFamily="18" charset="0"/>
              </a:rPr>
              <a:t>Дорогие родители! Помните!  </a:t>
            </a:r>
            <a:endParaRPr b="1" dirty="0">
              <a:solidFill>
                <a:srgbClr val="C00000"/>
              </a:solidFill>
              <a:latin typeface="Book Antiqua" panose="02040602050305030304" pitchFamily="18" charset="0"/>
            </a:endParaRPr>
          </a:p>
          <a:p>
            <a:pPr algn="ctr"/>
            <a:r>
              <a:rPr b="1" dirty="0">
                <a:solidFill>
                  <a:srgbClr val="002060"/>
                </a:solidFill>
                <a:latin typeface="Book Antiqua" panose="02040602050305030304" pitchFamily="18" charset="0"/>
              </a:rPr>
              <a:t>Дети больше всего любят учиться,  </a:t>
            </a:r>
            <a:endParaRPr b="1" dirty="0">
              <a:solidFill>
                <a:srgbClr val="002060"/>
              </a:solidFill>
              <a:latin typeface="Book Antiqua" panose="02040602050305030304" pitchFamily="18" charset="0"/>
            </a:endParaRPr>
          </a:p>
          <a:p>
            <a:pPr algn="ctr"/>
            <a:r>
              <a:rPr b="1" dirty="0">
                <a:solidFill>
                  <a:srgbClr val="002060"/>
                </a:solidFill>
                <a:latin typeface="Book Antiqua" panose="02040602050305030304" pitchFamily="18" charset="0"/>
              </a:rPr>
              <a:t>но учение - это игра, которую нужно прекращать прежде, чем ребенок устанет от нее. </a:t>
            </a:r>
            <a:endParaRPr b="1" dirty="0">
              <a:solidFill>
                <a:srgbClr val="002060"/>
              </a:solidFill>
              <a:latin typeface="Book Antiqua" panose="02040602050305030304"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4216</Words>
  <Application>WPS Presentation</Application>
  <PresentationFormat>Экран (4:3)</PresentationFormat>
  <Paragraphs>82</Paragraphs>
  <Slides>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vt:i4>
      </vt:variant>
    </vt:vector>
  </HeadingPairs>
  <TitlesOfParts>
    <vt:vector size="17" baseType="lpstr">
      <vt:lpstr>Arial</vt:lpstr>
      <vt:lpstr>SimSun</vt:lpstr>
      <vt:lpstr>Wingdings</vt:lpstr>
      <vt:lpstr>Calibri</vt:lpstr>
      <vt:lpstr>Book Antiqua</vt:lpstr>
      <vt:lpstr>Times New Roman</vt:lpstr>
      <vt:lpstr>Microsoft YaHei</vt:lpstr>
      <vt:lpstr>Arial Unicode MS</vt:lpstr>
      <vt:lpstr>Тема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Татьяна Филипская</cp:lastModifiedBy>
  <cp:revision>4</cp:revision>
  <dcterms:created xsi:type="dcterms:W3CDTF">2021-07-04T17:52:22Z</dcterms:created>
  <dcterms:modified xsi:type="dcterms:W3CDTF">2025-01-28T16:34:37Z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F9DFCD25261B4A389BD52949F6D0849A_13</vt:lpwstr>
  </property>
  <property fmtid="{D5CDD505-2E9C-101B-9397-08002B2CF9AE}" pid="3" name="KSOProductBuildVer">
    <vt:lpwstr>1049-12.2.0.19805</vt:lpwstr>
  </property>
</Properties>
</file>