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</p:sldIdLst>
  <p:sldSz cx="6858000" cy="9144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52" d="100"/>
          <a:sy n="52" d="100"/>
        </p:scale>
        <p:origin x="-22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7A965F-17EB-49DF-9046-ADC68D10ED0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63EEAB-B148-426A-84F7-8A59166F95A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63EEAB-B148-426A-84F7-8A59166F95A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63EEAB-B148-426A-84F7-8A59166F95A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63EEAB-B148-426A-84F7-8A59166F95A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63EEAB-B148-426A-84F7-8A59166F95A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63EEAB-B148-426A-84F7-8A59166F95A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63EEAB-B148-426A-84F7-8A59166F95A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63EEAB-B148-426A-84F7-8A59166F95A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63EEAB-B148-426A-84F7-8A59166F95A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63EEAB-B148-426A-84F7-8A59166F95A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63EEAB-B148-426A-84F7-8A59166F95A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63EEAB-B148-426A-84F7-8A59166F95A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https://catherineasquithgallery.com/uploads/posts/2021-02/1612951734_175-p-bledno-rozovii-fon-s-tsvetami-22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6" descr="https://www.pinclipart.com/picdir/big/251-2517043_fuchsia-border-frame-transparent-png-vector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TextBox 6"/>
          <p:cNvSpPr txBox="1"/>
          <p:nvPr/>
        </p:nvSpPr>
        <p:spPr>
          <a:xfrm>
            <a:off x="333375" y="1187450"/>
            <a:ext cx="6119813" cy="37534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sz="2800" b="1" i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endParaRPr sz="2800" b="1" i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8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Консультация  для родителей на тему:</a:t>
            </a:r>
            <a:endParaRPr sz="2800" b="1" i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600" b="1" i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«Воспитываем  у ребёнка навыки правильного произношения»</a:t>
            </a:r>
            <a:endParaRPr sz="3600" b="1" i="1" dirty="0">
              <a:solidFill>
                <a:srgbClr val="FF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2053" name="Picture 8" descr="https://i.mycdn.me/i?r=AzEPZsRbOZEKgBhR0XGMT1RkbGpSvBWtpDBKhDP7W_eLkaaKTM5SRkZCeTgDn6uOyic"/>
          <p:cNvPicPr>
            <a:picLocks noChangeAspect="1"/>
          </p:cNvPicPr>
          <p:nvPr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885" y="4643755"/>
            <a:ext cx="6119813" cy="459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981075" y="323850"/>
            <a:ext cx="5080000" cy="1844675"/>
          </a:xfrm>
          <a:prstGeom prst="rect">
            <a:avLst/>
          </a:prstGeom>
        </p:spPr>
        <p:txBody>
          <a:bodyPr>
            <a:spAutoFit/>
          </a:bodyPr>
          <a:p>
            <a:pPr algn="ctr" defTabSz="266700">
              <a:lnSpc>
                <a:spcPct val="114000"/>
              </a:lnSpc>
            </a:pPr>
            <a:r>
              <a:rPr sz="1400">
                <a:latin typeface="Times New Roman" panose="02020603050405020304"/>
                <a:ea typeface="Times New Roman" panose="02020603050405020304"/>
              </a:rPr>
              <a:t>Департамент образования администрации</a:t>
            </a:r>
            <a:endParaRPr sz="1400">
              <a:latin typeface="Times New Roman" panose="02020603050405020304"/>
              <a:ea typeface="Times New Roman" panose="02020603050405020304"/>
            </a:endParaRPr>
          </a:p>
          <a:p>
            <a:pPr algn="ctr" defTabSz="266700">
              <a:lnSpc>
                <a:spcPct val="114000"/>
              </a:lnSpc>
            </a:pPr>
            <a:r>
              <a:rPr sz="1400">
                <a:latin typeface="Times New Roman" panose="02020603050405020304"/>
                <a:ea typeface="Times New Roman" panose="02020603050405020304"/>
              </a:rPr>
              <a:t>Старооскольского городского округа Белгородской области</a:t>
            </a:r>
            <a:endParaRPr sz="1400">
              <a:latin typeface="Times New Roman" panose="02020603050405020304"/>
              <a:ea typeface="Times New Roman" panose="02020603050405020304"/>
            </a:endParaRPr>
          </a:p>
          <a:p>
            <a:pPr algn="ctr" defTabSz="266700">
              <a:lnSpc>
                <a:spcPct val="114000"/>
              </a:lnSpc>
            </a:pPr>
            <a:r>
              <a:rPr sz="1400">
                <a:latin typeface="Times New Roman" panose="02020603050405020304"/>
                <a:ea typeface="Times New Roman" panose="02020603050405020304"/>
              </a:rPr>
              <a:t>Муниципальное бюджетное дошкольное образовательное учреждение</a:t>
            </a:r>
            <a:endParaRPr sz="1400">
              <a:latin typeface="Times New Roman" panose="02020603050405020304"/>
              <a:ea typeface="Times New Roman" panose="02020603050405020304"/>
            </a:endParaRPr>
          </a:p>
          <a:p>
            <a:pPr algn="ctr" defTabSz="266700">
              <a:lnSpc>
                <a:spcPct val="114000"/>
              </a:lnSpc>
            </a:pPr>
            <a:r>
              <a:rPr sz="1400">
                <a:latin typeface="Times New Roman" panose="02020603050405020304"/>
                <a:ea typeface="Times New Roman" panose="02020603050405020304"/>
              </a:rPr>
              <a:t>детский сад № 42 «Малинка» Старооскольского городского округа</a:t>
            </a:r>
            <a:endParaRPr sz="1400">
              <a:latin typeface="Times New Roman" panose="02020603050405020304"/>
              <a:ea typeface="Times New Roman" panose="02020603050405020304"/>
            </a:endParaRPr>
          </a:p>
          <a:p>
            <a:pPr algn="ctr" defTabSz="266700">
              <a:lnSpc>
                <a:spcPct val="114000"/>
              </a:lnSpc>
            </a:pPr>
            <a:r>
              <a:rPr sz="1600">
                <a:latin typeface="Times New Roman" panose="02020603050405020304"/>
                <a:ea typeface="Times New Roman" panose="02020603050405020304"/>
              </a:rPr>
              <a:t> </a:t>
            </a:r>
            <a:endParaRPr sz="1600"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357245" y="4500245"/>
            <a:ext cx="3260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Подготовила: Чугунова Л.Е.</a:t>
            </a:r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https://catherineasquithgallery.com/uploads/posts/2021-02/1612951734_175-p-bledno-rozovii-fon-s-tsvetami-22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6" descr="https://www.pinclipart.com/picdir/big/251-2517043_fuchsia-border-frame-transparent-png-vector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TextBox 6"/>
          <p:cNvSpPr txBox="1"/>
          <p:nvPr/>
        </p:nvSpPr>
        <p:spPr>
          <a:xfrm>
            <a:off x="333375" y="1187450"/>
            <a:ext cx="61198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3077" name="TextBox 4"/>
          <p:cNvSpPr txBox="1"/>
          <p:nvPr/>
        </p:nvSpPr>
        <p:spPr>
          <a:xfrm>
            <a:off x="333375" y="468313"/>
            <a:ext cx="6264275" cy="5938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Красивая и правильная речь ребенка – мечта любого родителя! </a:t>
            </a:r>
            <a:endParaRPr sz="28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just"/>
            <a:endParaRPr b="1" dirty="0"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О красивой, правильной речи своего ребёнка мечтает каждый родитель. Грамотная, чёткая, чистая и ритмичная речь ребёнка — это не дар, она приобретается благодаря совместным усилиям родителей, педагогов и многих других людей, в окружении которых малыш растёт и развивается. 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endParaRPr b="1" dirty="0"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Детям с недоразвитием речи значительно сложнее выражать связность своих мыслей как в устной, так и, в будущем, в письменной речи. Им трудно поддерживать диалог со сверстниками и взрослыми. Отклонения в развитии речи отражаются на формировании всей психической жизни ребёнка. 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endParaRPr b="1" dirty="0"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Поэтому задача всех заботливых родителей - вовремя обратить внимание на речевое развитие ребёнка.</a:t>
            </a:r>
            <a:endParaRPr b="1" dirty="0">
              <a:latin typeface="Book Antiqua" panose="0204060205030503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3078" name="Picture 6" descr="https://static.tildacdn.com/tild6538-3662-4436-b266-356564393337/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13" y="6084888"/>
            <a:ext cx="4176712" cy="2773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https://catherineasquithgallery.com/uploads/posts/2021-02/1612951734_175-p-bledno-rozovii-fon-s-tsvetami-22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6" descr="https://www.pinclipart.com/picdir/big/251-2517043_fuchsia-border-frame-transparent-png-vector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TextBox 6"/>
          <p:cNvSpPr txBox="1"/>
          <p:nvPr/>
        </p:nvSpPr>
        <p:spPr>
          <a:xfrm>
            <a:off x="333375" y="1187450"/>
            <a:ext cx="61198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101" name="TextBox 4"/>
          <p:cNvSpPr txBox="1"/>
          <p:nvPr/>
        </p:nvSpPr>
        <p:spPr>
          <a:xfrm>
            <a:off x="333375" y="395288"/>
            <a:ext cx="6191250" cy="5108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Основные правила «воспитания» правильной речи ребенка</a:t>
            </a:r>
            <a:endParaRPr sz="28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just"/>
            <a:endParaRPr b="1" dirty="0"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1. Никогда не подстраивайтесь к языку малыша (лепетание, сюсюканье и другие искажения). Подобная манера общения не только не стимулирует ребёнка к овладению правильным звукопроизношением, но и надолго закрепляет его недостатки. Произносите всегда все слова чётко и правильно.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endParaRPr b="1" dirty="0"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2. Большое место должны занимать игры и занятия, направленные на выработку у детей чёткой дикции, правильного звукопроизношения, развития слухового внимания и фонематического восприятия.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endParaRPr b="1" dirty="0">
              <a:latin typeface="Book Antiqua" panose="02040602050305030304" pitchFamily="18" charset="0"/>
            </a:endParaRPr>
          </a:p>
          <a:p>
            <a:pPr algn="just"/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4102" name="Picture 4" descr="https://avatars.mds.yandex.net/get-zen_doc/1585197/pub_5da97cc7ba281e00b00e757b_5da97d543d873600ad1546c0/scale_1200"/>
          <p:cNvPicPr>
            <a:picLocks noChangeAspect="1"/>
          </p:cNvPicPr>
          <p:nvPr/>
        </p:nvPicPr>
        <p:blipFill>
          <a:blip r:embed="rId3">
            <a:lum bright="-20001" contrast="10000"/>
          </a:blip>
          <a:stretch>
            <a:fillRect/>
          </a:stretch>
        </p:blipFill>
        <p:spPr>
          <a:xfrm>
            <a:off x="3068638" y="4384675"/>
            <a:ext cx="3414712" cy="475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3" name="TextBox 7"/>
          <p:cNvSpPr txBox="1"/>
          <p:nvPr/>
        </p:nvSpPr>
        <p:spPr>
          <a:xfrm>
            <a:off x="333375" y="5219700"/>
            <a:ext cx="3095625" cy="2586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b="1" dirty="0">
                <a:latin typeface="Book Antiqua" panose="02040602050305030304" pitchFamily="18" charset="0"/>
              </a:rPr>
              <a:t>3. Полезны игры, основанные на звукоподражании (как звенит колокольчик – дзинь, дзинь; как стучат колёса поезда - тд, тд; как кричит кукушка - ку-ку и т. п.).</a:t>
            </a:r>
            <a:endParaRPr b="1" dirty="0">
              <a:latin typeface="Book Antiqua" panose="0204060205030503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https://catherineasquithgallery.com/uploads/posts/2021-02/1612951734_175-p-bledno-rozovii-fon-s-tsvetami-22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6" descr="https://www.pinclipart.com/picdir/big/251-2517043_fuchsia-border-frame-transparent-png-vector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Box 6"/>
          <p:cNvSpPr txBox="1"/>
          <p:nvPr/>
        </p:nvSpPr>
        <p:spPr>
          <a:xfrm>
            <a:off x="333375" y="1187450"/>
            <a:ext cx="61198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5125" name="TextBox 4"/>
          <p:cNvSpPr txBox="1"/>
          <p:nvPr/>
        </p:nvSpPr>
        <p:spPr>
          <a:xfrm>
            <a:off x="333375" y="395288"/>
            <a:ext cx="6191250" cy="5108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Основные правила «воспитания» правильной речи ребенка</a:t>
            </a:r>
            <a:endParaRPr sz="28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just"/>
            <a:endParaRPr b="1" dirty="0"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4. Для развития диалогической и монологической речи хорошо использовать игровой метод в сочетании с приёмами показа, пояснения, указания, с вопросами. Это может быть любая воображаемая ситуация в развернутом виде, в котором присутствует сюжет и есть роли, наделённые игровыми действиями. Например, в играх «Больница», «Магазин», «Строители». Желательно, чтобы ребёнок не был предоставлен в играх самому себе. В сюжетные игры играйте вдвоём или всей семьёй.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endParaRPr b="1" dirty="0">
              <a:latin typeface="Book Antiqua" panose="02040602050305030304" pitchFamily="18" charset="0"/>
            </a:endParaRPr>
          </a:p>
          <a:p>
            <a:pPr algn="just"/>
            <a:endParaRPr b="1" dirty="0">
              <a:latin typeface="Book Antiqua" panose="02040602050305030304" pitchFamily="18" charset="0"/>
            </a:endParaRPr>
          </a:p>
          <a:p>
            <a:pPr algn="just"/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5126" name="Picture 4" descr="https://ds05.infourok.ru/uploads/ex/0c88/000b7e37-704090ee/hello_html_m304264a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00" b="2982"/>
          <a:stretch>
            <a:fillRect/>
          </a:stretch>
        </p:blipFill>
        <p:spPr>
          <a:xfrm>
            <a:off x="333375" y="4356100"/>
            <a:ext cx="6191250" cy="4213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https://catherineasquithgallery.com/uploads/posts/2021-02/1612951734_175-p-bledno-rozovii-fon-s-tsvetami-22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6" descr="https://www.pinclipart.com/picdir/big/251-2517043_fuchsia-border-frame-transparent-png-vector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Box 6"/>
          <p:cNvSpPr txBox="1"/>
          <p:nvPr/>
        </p:nvSpPr>
        <p:spPr>
          <a:xfrm>
            <a:off x="333375" y="1187450"/>
            <a:ext cx="61198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6149" name="TextBox 4"/>
          <p:cNvSpPr txBox="1"/>
          <p:nvPr/>
        </p:nvSpPr>
        <p:spPr>
          <a:xfrm>
            <a:off x="333375" y="395288"/>
            <a:ext cx="6191250" cy="594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Основные правила «воспитания» правильной речи ребенка</a:t>
            </a:r>
            <a:endParaRPr sz="28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just"/>
            <a:endParaRPr b="1" dirty="0"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5. Обогащая активный и пассивный словарный запас ребёнка, используйте словесные методы в сочетании с практическими наглядными. Основными словесными методами являются – беседа, рассказ, чтение. Всё это можно использовать с ребёнком в игре, в транспорте, на прогулках. Куда бы вы ни шли – общайтесь с ребёнком, объясняйте, поясняйте, что вокруг вас, почему это так устроено и зачем это нужно. Такими действиями и приёмами вы развиваете его внимательность, любознательность, мыслительные процессы. Ребёнок будет стремиться к новым знаниям, если с детства у него вызывать заинтересованность к окружающему миру через игру.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endParaRPr b="1" dirty="0">
              <a:latin typeface="Book Antiqua" panose="02040602050305030304" pitchFamily="18" charset="0"/>
            </a:endParaRPr>
          </a:p>
          <a:p>
            <a:pPr algn="just"/>
            <a:endParaRPr b="1" dirty="0">
              <a:latin typeface="Book Antiqua" panose="02040602050305030304" pitchFamily="18" charset="0"/>
            </a:endParaRPr>
          </a:p>
          <a:p>
            <a:pPr algn="just"/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6150" name="Picture 2" descr="https://i.pinimg.com/originals/1d/53/3f/1d533ffd3af69ef6a41f61b6601f23da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250" y="5435600"/>
            <a:ext cx="5943600" cy="3346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https://catherineasquithgallery.com/uploads/posts/2021-02/1612951734_175-p-bledno-rozovii-fon-s-tsvetami-22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6" descr="https://www.pinclipart.com/picdir/big/251-2517043_fuchsia-border-frame-transparent-png-vector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Box 6"/>
          <p:cNvSpPr txBox="1"/>
          <p:nvPr/>
        </p:nvSpPr>
        <p:spPr>
          <a:xfrm>
            <a:off x="333375" y="1187450"/>
            <a:ext cx="61198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7173" name="TextBox 4"/>
          <p:cNvSpPr txBox="1"/>
          <p:nvPr/>
        </p:nvSpPr>
        <p:spPr>
          <a:xfrm>
            <a:off x="333375" y="395288"/>
            <a:ext cx="6191250" cy="3170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Основные правила «воспитания» правильной речи ребенка</a:t>
            </a:r>
            <a:endParaRPr sz="28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just"/>
            <a:endParaRPr b="1" dirty="0"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6. Используя пальчиковые игры, хорошо развивать речь, память, внимание, мышление, мелкую моторику рук, координацию движений.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endParaRPr b="1" dirty="0">
              <a:latin typeface="Book Antiqua" panose="02040602050305030304" pitchFamily="18" charset="0"/>
            </a:endParaRPr>
          </a:p>
          <a:p>
            <a:pPr algn="just"/>
            <a:endParaRPr b="1" dirty="0">
              <a:latin typeface="Book Antiqua" panose="02040602050305030304" pitchFamily="18" charset="0"/>
            </a:endParaRPr>
          </a:p>
          <a:p>
            <a:pPr algn="just"/>
            <a:endParaRPr b="1" dirty="0">
              <a:latin typeface="Book Antiqua" panose="02040602050305030304" pitchFamily="18" charset="0"/>
            </a:endParaRPr>
          </a:p>
          <a:p>
            <a:pPr algn="just"/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7174" name="Picture 2" descr="https://fsd.kopilkaurokov.ru/up/html/2019/10/30/k_5db9ee55723cb/524987_1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"/>
          <a:stretch>
            <a:fillRect/>
          </a:stretch>
        </p:blipFill>
        <p:spPr>
          <a:xfrm>
            <a:off x="2781300" y="2411413"/>
            <a:ext cx="3571875" cy="3049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Box 7"/>
          <p:cNvSpPr txBox="1"/>
          <p:nvPr/>
        </p:nvSpPr>
        <p:spPr>
          <a:xfrm>
            <a:off x="333375" y="2555875"/>
            <a:ext cx="2303463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b="1" dirty="0">
                <a:latin typeface="Book Antiqua" panose="02040602050305030304" pitchFamily="18" charset="0"/>
              </a:rPr>
              <a:t>7. Занимайтесь артикуляционной гимнастикой. 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Для чистого звукопроизношения нужны сильные, упругие и подвижные органы речи — язык, губы и мягкое нёбо. </a:t>
            </a:r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7176" name="TextBox 8"/>
          <p:cNvSpPr txBox="1"/>
          <p:nvPr/>
        </p:nvSpPr>
        <p:spPr>
          <a:xfrm>
            <a:off x="333375" y="5580063"/>
            <a:ext cx="6048375" cy="1754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b="1" dirty="0">
                <a:latin typeface="Book Antiqua" panose="02040602050305030304" pitchFamily="18" charset="0"/>
              </a:rPr>
              <a:t>Все речевые органы состоят из мышц, если можно тренировать мышцы рук, ног, то это значит, что можно тренировать и мышцы языка и губ. Вот для этого и существует артикуляционная гимнастика, помогающая укрепить мышцы органов речи и подготовить базу для чистого звукопроизношения.</a:t>
            </a:r>
            <a:endParaRPr b="1" dirty="0">
              <a:latin typeface="Book Antiqua" panose="02040602050305030304" pitchFamily="18" charset="0"/>
            </a:endParaRPr>
          </a:p>
        </p:txBody>
      </p:sp>
      <p:pic>
        <p:nvPicPr>
          <p:cNvPr id="7177" name="Picture 4" descr="http://images.myshared.ru/9/864988/slide_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25" t="11549" r="4227" b="53651"/>
          <a:stretch>
            <a:fillRect/>
          </a:stretch>
        </p:blipFill>
        <p:spPr>
          <a:xfrm>
            <a:off x="765175" y="7235825"/>
            <a:ext cx="5327650" cy="1522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https://catherineasquithgallery.com/uploads/posts/2021-02/1612951734_175-p-bledno-rozovii-fon-s-tsvetami-22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6" descr="https://www.pinclipart.com/picdir/big/251-2517043_fuchsia-border-frame-transparent-png-vector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TextBox 6"/>
          <p:cNvSpPr txBox="1"/>
          <p:nvPr/>
        </p:nvSpPr>
        <p:spPr>
          <a:xfrm>
            <a:off x="333375" y="1187450"/>
            <a:ext cx="61198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8197" name="TextBox 4"/>
          <p:cNvSpPr txBox="1"/>
          <p:nvPr/>
        </p:nvSpPr>
        <p:spPr>
          <a:xfrm>
            <a:off x="333375" y="539750"/>
            <a:ext cx="6191250" cy="4554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Как правильно заниматься артикуляционной гимнастикой?</a:t>
            </a:r>
            <a:r>
              <a:rPr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endParaRPr sz="28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Существует несколько основных правил для достижения эффекта от проведения артикуляционной гимнастики дома: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endParaRPr b="1" dirty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b="1" dirty="0">
                <a:latin typeface="Book Antiqua" panose="02040602050305030304" pitchFamily="18" charset="0"/>
              </a:rPr>
              <a:t> заниматься следует ежедневно 7 – 10 минут;</a:t>
            </a:r>
            <a:endParaRPr b="1" dirty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b="1" dirty="0">
                <a:latin typeface="Book Antiqua" panose="02040602050305030304" pitchFamily="18" charset="0"/>
              </a:rPr>
              <a:t> все упражнения проводятся перед зеркалом;</a:t>
            </a:r>
            <a:endParaRPr b="1" dirty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b="1" dirty="0">
                <a:latin typeface="Book Antiqua" panose="02040602050305030304" pitchFamily="18" charset="0"/>
              </a:rPr>
              <a:t> все упражнения проводятся в виде игры;</a:t>
            </a:r>
            <a:endParaRPr b="1" dirty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b="1" dirty="0">
                <a:latin typeface="Book Antiqua" panose="02040602050305030304" pitchFamily="18" charset="0"/>
              </a:rPr>
              <a:t> сначала упражнение проводится медленно, не спеша, 4 – 5 упражнений в день, затем каждый день прибавляем по одному новому упражнению;</a:t>
            </a:r>
            <a:endParaRPr b="1" dirty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b="1" dirty="0">
                <a:latin typeface="Book Antiqua" panose="02040602050305030304" pitchFamily="18" charset="0"/>
              </a:rPr>
              <a:t> для каждой группы звуков существуют свои артикуляционные комплексы, которые вам предоставит логопед.</a:t>
            </a:r>
            <a:endParaRPr b="1" dirty="0">
              <a:latin typeface="Book Antiqua" panose="02040602050305030304" pitchFamily="18" charset="0"/>
            </a:endParaRPr>
          </a:p>
        </p:txBody>
      </p:sp>
      <p:pic>
        <p:nvPicPr>
          <p:cNvPr id="32770" name="Picture 2" descr="http://www.eduportal44.ru/Neya/DS-6/SiteAssets/DocLib39/%D0%90%D1%80%D1%82%D0%B8%D0%BA%D1%83%D0%BB%D1%8F%D1%86%D0%B8%D0%BE%D0%BD%D0%BD%D0%B0%D1%8F%20%D0%B3%D0%B8%D0%BC%D0%BD%D0%B0%D1%81%D1%82%D0%B8%D0%BA%D0%B0/0.jpg"/>
          <p:cNvPicPr>
            <a:picLocks noChangeAspect="1" noChangeArrowheads="1"/>
          </p:cNvPicPr>
          <p:nvPr/>
        </p:nvPicPr>
        <p:blipFill>
          <a:blip r:embed="rId3" cstate="print"/>
          <a:srcRect l="13608" t="7056" r="1721" b="6257"/>
          <a:stretch>
            <a:fillRect/>
          </a:stretch>
        </p:blipFill>
        <p:spPr bwMode="auto">
          <a:xfrm>
            <a:off x="980728" y="5004048"/>
            <a:ext cx="4896544" cy="3759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https://catherineasquithgallery.com/uploads/posts/2021-02/1612951734_175-p-bledno-rozovii-fon-s-tsvetami-22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6" descr="https://www.pinclipart.com/picdir/big/251-2517043_fuchsia-border-frame-transparent-png-vector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Box 6"/>
          <p:cNvSpPr txBox="1"/>
          <p:nvPr/>
        </p:nvSpPr>
        <p:spPr>
          <a:xfrm>
            <a:off x="333375" y="1187450"/>
            <a:ext cx="61198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9221" name="TextBox 4"/>
          <p:cNvSpPr txBox="1"/>
          <p:nvPr/>
        </p:nvSpPr>
        <p:spPr>
          <a:xfrm>
            <a:off x="333375" y="539750"/>
            <a:ext cx="619125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Как правильно заниматься артикуляционной гимнастикой? </a:t>
            </a:r>
            <a:endParaRPr sz="28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222" name="TextBox 6"/>
          <p:cNvSpPr txBox="1"/>
          <p:nvPr/>
        </p:nvSpPr>
        <p:spPr>
          <a:xfrm>
            <a:off x="404813" y="1547813"/>
            <a:ext cx="6048375" cy="3692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b="1" dirty="0">
                <a:latin typeface="Book Antiqua" panose="02040602050305030304" pitchFamily="18" charset="0"/>
              </a:rPr>
              <a:t>Артикуляционную гимнастику следует выполнять сидя перед зеркалом, так как в таком положении у ребёнка прямая спина, он не напряжён, руки и ноги находятся в спокойном состоянии. 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Если малыш выполняет упражнения с индивидуальным зеркалом, предварительно он должен увидеть правильный образец, показанный взрослым.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r>
              <a:rPr b="1" dirty="0">
                <a:latin typeface="Book Antiqua" panose="02040602050305030304" pitchFamily="18" charset="0"/>
              </a:rPr>
              <a:t>Некоторые упражнения проводятся под счёт, который ведёт взрослый. Это необходимо для того, чтобы у ребёнка вырабатывалась устойчивость наиболее важных положений губ и языка. </a:t>
            </a:r>
            <a:endParaRPr b="1" dirty="0">
              <a:latin typeface="Book Antiqua" panose="0204060205030503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9223" name="TextBox 7"/>
          <p:cNvSpPr txBox="1"/>
          <p:nvPr/>
        </p:nvSpPr>
        <p:spPr>
          <a:xfrm>
            <a:off x="404813" y="5076825"/>
            <a:ext cx="5976937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Наберитесь терпения! Помните, что выполнение артикуляционных упражнений — это трудная работа для ребёнка.</a:t>
            </a:r>
            <a:endParaRPr sz="20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9224" name="Picture 2" descr="https://ds05.infourok.ru/uploads/ex/0390/000c388f-5fd713cd/hello_html_mbe4f67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1" contrast="20000"/>
          </a:blip>
          <a:stretch>
            <a:fillRect/>
          </a:stretch>
        </p:blipFill>
        <p:spPr>
          <a:xfrm>
            <a:off x="1125538" y="6084888"/>
            <a:ext cx="4816475" cy="3059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https://catherineasquithgallery.com/uploads/posts/2021-02/1612951734_175-p-bledno-rozovii-fon-s-tsvetami-22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6" descr="https://www.pinclipart.com/picdir/big/251-2517043_fuchsia-border-frame-transparent-png-vector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extBox 6"/>
          <p:cNvSpPr txBox="1"/>
          <p:nvPr/>
        </p:nvSpPr>
        <p:spPr>
          <a:xfrm>
            <a:off x="333375" y="1187450"/>
            <a:ext cx="61198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0245" name="TextBox 4"/>
          <p:cNvSpPr txBox="1"/>
          <p:nvPr/>
        </p:nvSpPr>
        <p:spPr>
          <a:xfrm>
            <a:off x="333375" y="468313"/>
            <a:ext cx="6191250" cy="4554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Советы родителям детей с нарушениями речи</a:t>
            </a:r>
            <a:endParaRPr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b="1" dirty="0">
                <a:latin typeface="Book Antiqua" panose="02040602050305030304" pitchFamily="18" charset="0"/>
              </a:rPr>
              <a:t> Речевые навыки формируются не за день и даже не за месяц. 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endParaRPr b="1" dirty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b="1" dirty="0">
                <a:latin typeface="Book Antiqua" panose="02040602050305030304" pitchFamily="18" charset="0"/>
              </a:rPr>
              <a:t> Только ежедневные занятия помогут Вам воспитать правильную речь у своего ребенка. 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endParaRPr b="1" dirty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b="1" dirty="0">
                <a:latin typeface="Book Antiqua" panose="02040602050305030304" pitchFamily="18" charset="0"/>
              </a:rPr>
              <a:t> Не укоряйте ребёнка, а хвалите. </a:t>
            </a:r>
            <a:endParaRPr b="1" dirty="0">
              <a:latin typeface="Book Antiqua" panose="02040602050305030304" pitchFamily="18" charset="0"/>
            </a:endParaRPr>
          </a:p>
          <a:p>
            <a:pPr algn="just"/>
            <a:endParaRPr b="1" dirty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b="1" dirty="0">
                <a:latin typeface="Book Antiqua" panose="02040602050305030304" pitchFamily="18" charset="0"/>
              </a:rPr>
              <a:t> Поощрение придадут малышу уверенность в своих силах и помогут быстрее овладеть правильным звукопроизношением.</a:t>
            </a:r>
            <a:endParaRPr b="1" dirty="0">
              <a:latin typeface="Book Antiqua" panose="0204060205030503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31746" name="Picture 2" descr="http://www.gdou4.ru/public/users/996/scale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4716016"/>
            <a:ext cx="5756525" cy="406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4977</Words>
  <Application>WPS Presentation</Application>
  <PresentationFormat>Экран (4:3)</PresentationFormat>
  <Paragraphs>91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Book Antiqua</vt:lpstr>
      <vt:lpstr>Times New Roman</vt:lpstr>
      <vt:lpstr>Microsoft YaHei</vt:lpstr>
      <vt:lpstr>Arial Unicode MS</vt:lpstr>
      <vt:lpstr>Times New Roman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Татьяна Филипская</cp:lastModifiedBy>
  <cp:revision>5</cp:revision>
  <dcterms:created xsi:type="dcterms:W3CDTF">2021-07-06T11:12:28Z</dcterms:created>
  <dcterms:modified xsi:type="dcterms:W3CDTF">2025-01-28T16:48:27Z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33F0C2A6A299425492CF837929FB3EA9_13</vt:lpwstr>
  </property>
  <property fmtid="{D5CDD505-2E9C-101B-9397-08002B2CF9AE}" pid="3" name="KSOProductBuildVer">
    <vt:lpwstr>1049-12.2.0.19805</vt:lpwstr>
  </property>
</Properties>
</file>